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72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 snapToGrid="0">
      <p:cViewPr varScale="1">
        <p:scale>
          <a:sx n="121" d="100"/>
          <a:sy n="121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C318D-3816-45AB-B810-78919F576784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868974F-09E9-4C24-93E5-ACFD714A93C8}">
      <dgm:prSet/>
      <dgm:spPr/>
      <dgm:t>
        <a:bodyPr/>
        <a:lstStyle/>
        <a:p>
          <a:r>
            <a:rPr lang="en-US"/>
            <a:t>Arizona Rotary Clubs want to invest in Mexico to improve local economies</a:t>
          </a:r>
        </a:p>
      </dgm:t>
    </dgm:pt>
    <dgm:pt modelId="{8A6E6539-64F8-4FC4-A8FA-D97D39727892}" type="parTrans" cxnId="{92302AB5-10FB-4991-938F-D4C558D55D70}">
      <dgm:prSet/>
      <dgm:spPr/>
      <dgm:t>
        <a:bodyPr/>
        <a:lstStyle/>
        <a:p>
          <a:endParaRPr lang="en-US"/>
        </a:p>
      </dgm:t>
    </dgm:pt>
    <dgm:pt modelId="{220B132E-1D5B-4F38-9BFA-B5461BD1D964}" type="sibTrans" cxnId="{92302AB5-10FB-4991-938F-D4C558D55D70}">
      <dgm:prSet/>
      <dgm:spPr/>
      <dgm:t>
        <a:bodyPr/>
        <a:lstStyle/>
        <a:p>
          <a:endParaRPr lang="en-US"/>
        </a:p>
      </dgm:t>
    </dgm:pt>
    <dgm:pt modelId="{F5093E88-1E22-4327-A958-FD22C477A150}">
      <dgm:prSet/>
      <dgm:spPr/>
      <dgm:t>
        <a:bodyPr/>
        <a:lstStyle/>
        <a:p>
          <a:r>
            <a:rPr lang="en-US"/>
            <a:t>Microfinance offers an effective strategy to accomplish this goal</a:t>
          </a:r>
        </a:p>
      </dgm:t>
    </dgm:pt>
    <dgm:pt modelId="{910F69B1-67B9-4D01-8642-2B7F9EE81A49}" type="parTrans" cxnId="{32804CAF-61FC-4A88-92F6-25447C70ED6B}">
      <dgm:prSet/>
      <dgm:spPr/>
      <dgm:t>
        <a:bodyPr/>
        <a:lstStyle/>
        <a:p>
          <a:endParaRPr lang="en-US"/>
        </a:p>
      </dgm:t>
    </dgm:pt>
    <dgm:pt modelId="{A1AF8987-8A3D-45D3-81B4-4387528B4A4C}" type="sibTrans" cxnId="{32804CAF-61FC-4A88-92F6-25447C70ED6B}">
      <dgm:prSet/>
      <dgm:spPr/>
      <dgm:t>
        <a:bodyPr/>
        <a:lstStyle/>
        <a:p>
          <a:endParaRPr lang="en-US"/>
        </a:p>
      </dgm:t>
    </dgm:pt>
    <dgm:pt modelId="{0391C77A-DA2D-4883-B516-8149561DBE35}">
      <dgm:prSet/>
      <dgm:spPr/>
      <dgm:t>
        <a:bodyPr/>
        <a:lstStyle/>
        <a:p>
          <a:r>
            <a:rPr lang="en-US"/>
            <a:t>These clubs want a convenient, safe, and effective way to do microfinance in Mexico</a:t>
          </a:r>
        </a:p>
      </dgm:t>
    </dgm:pt>
    <dgm:pt modelId="{442D1ABB-3E65-4AD5-BD37-4ACF7DED5535}" type="parTrans" cxnId="{47952BD4-5CDD-4CB3-98B5-0209308A07CA}">
      <dgm:prSet/>
      <dgm:spPr/>
      <dgm:t>
        <a:bodyPr/>
        <a:lstStyle/>
        <a:p>
          <a:endParaRPr lang="en-US"/>
        </a:p>
      </dgm:t>
    </dgm:pt>
    <dgm:pt modelId="{A1C2E5CD-D943-417B-B523-668E07B71986}" type="sibTrans" cxnId="{47952BD4-5CDD-4CB3-98B5-0209308A07CA}">
      <dgm:prSet/>
      <dgm:spPr/>
      <dgm:t>
        <a:bodyPr/>
        <a:lstStyle/>
        <a:p>
          <a:endParaRPr lang="en-US"/>
        </a:p>
      </dgm:t>
    </dgm:pt>
    <dgm:pt modelId="{A74692E9-751F-9A44-A43C-D09A49B09F60}" type="pres">
      <dgm:prSet presAssocID="{602C318D-3816-45AB-B810-78919F576784}" presName="linear" presStyleCnt="0">
        <dgm:presLayoutVars>
          <dgm:animLvl val="lvl"/>
          <dgm:resizeHandles val="exact"/>
        </dgm:presLayoutVars>
      </dgm:prSet>
      <dgm:spPr/>
    </dgm:pt>
    <dgm:pt modelId="{5E33BEF8-1DEE-254B-8841-3D31F2318BEB}" type="pres">
      <dgm:prSet presAssocID="{E868974F-09E9-4C24-93E5-ACFD714A93C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D6EF24-CBC0-B54F-8E39-BF5BE0F8ACB7}" type="pres">
      <dgm:prSet presAssocID="{220B132E-1D5B-4F38-9BFA-B5461BD1D964}" presName="spacer" presStyleCnt="0"/>
      <dgm:spPr/>
    </dgm:pt>
    <dgm:pt modelId="{01365635-B1BB-F940-8E79-A7FE7C60F5FF}" type="pres">
      <dgm:prSet presAssocID="{F5093E88-1E22-4327-A958-FD22C477A1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835F84-F21D-FA49-A1D8-1E184B884915}" type="pres">
      <dgm:prSet presAssocID="{A1AF8987-8A3D-45D3-81B4-4387528B4A4C}" presName="spacer" presStyleCnt="0"/>
      <dgm:spPr/>
    </dgm:pt>
    <dgm:pt modelId="{1635959D-0DBD-4C41-BC44-39CF82039E03}" type="pres">
      <dgm:prSet presAssocID="{0391C77A-DA2D-4883-B516-8149561DBE3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529F1E-520C-154D-AFCA-D4B3EF474778}" type="presOf" srcId="{0391C77A-DA2D-4883-B516-8149561DBE35}" destId="{1635959D-0DBD-4C41-BC44-39CF82039E03}" srcOrd="0" destOrd="0" presId="urn:microsoft.com/office/officeart/2005/8/layout/vList2"/>
    <dgm:cxn modelId="{43A6D73D-17CC-5543-8677-518F7BAF8CBA}" type="presOf" srcId="{602C318D-3816-45AB-B810-78919F576784}" destId="{A74692E9-751F-9A44-A43C-D09A49B09F60}" srcOrd="0" destOrd="0" presId="urn:microsoft.com/office/officeart/2005/8/layout/vList2"/>
    <dgm:cxn modelId="{8B36616D-E965-7D4B-B7C5-D7A93F1775FC}" type="presOf" srcId="{E868974F-09E9-4C24-93E5-ACFD714A93C8}" destId="{5E33BEF8-1DEE-254B-8841-3D31F2318BEB}" srcOrd="0" destOrd="0" presId="urn:microsoft.com/office/officeart/2005/8/layout/vList2"/>
    <dgm:cxn modelId="{32804CAF-61FC-4A88-92F6-25447C70ED6B}" srcId="{602C318D-3816-45AB-B810-78919F576784}" destId="{F5093E88-1E22-4327-A958-FD22C477A150}" srcOrd="1" destOrd="0" parTransId="{910F69B1-67B9-4D01-8642-2B7F9EE81A49}" sibTransId="{A1AF8987-8A3D-45D3-81B4-4387528B4A4C}"/>
    <dgm:cxn modelId="{92302AB5-10FB-4991-938F-D4C558D55D70}" srcId="{602C318D-3816-45AB-B810-78919F576784}" destId="{E868974F-09E9-4C24-93E5-ACFD714A93C8}" srcOrd="0" destOrd="0" parTransId="{8A6E6539-64F8-4FC4-A8FA-D97D39727892}" sibTransId="{220B132E-1D5B-4F38-9BFA-B5461BD1D964}"/>
    <dgm:cxn modelId="{47952BD4-5CDD-4CB3-98B5-0209308A07CA}" srcId="{602C318D-3816-45AB-B810-78919F576784}" destId="{0391C77A-DA2D-4883-B516-8149561DBE35}" srcOrd="2" destOrd="0" parTransId="{442D1ABB-3E65-4AD5-BD37-4ACF7DED5535}" sibTransId="{A1C2E5CD-D943-417B-B523-668E07B71986}"/>
    <dgm:cxn modelId="{940353E6-F5F1-C84B-B7AC-55E3BF185B8C}" type="presOf" srcId="{F5093E88-1E22-4327-A958-FD22C477A150}" destId="{01365635-B1BB-F940-8E79-A7FE7C60F5FF}" srcOrd="0" destOrd="0" presId="urn:microsoft.com/office/officeart/2005/8/layout/vList2"/>
    <dgm:cxn modelId="{330A8A62-7083-6D43-9E98-CFABB75F4568}" type="presParOf" srcId="{A74692E9-751F-9A44-A43C-D09A49B09F60}" destId="{5E33BEF8-1DEE-254B-8841-3D31F2318BEB}" srcOrd="0" destOrd="0" presId="urn:microsoft.com/office/officeart/2005/8/layout/vList2"/>
    <dgm:cxn modelId="{BDD36B0A-34E1-FB48-A7F6-8F76F55F0CF9}" type="presParOf" srcId="{A74692E9-751F-9A44-A43C-D09A49B09F60}" destId="{E3D6EF24-CBC0-B54F-8E39-BF5BE0F8ACB7}" srcOrd="1" destOrd="0" presId="urn:microsoft.com/office/officeart/2005/8/layout/vList2"/>
    <dgm:cxn modelId="{7E1F11A9-7961-F641-BED2-D205758B48D8}" type="presParOf" srcId="{A74692E9-751F-9A44-A43C-D09A49B09F60}" destId="{01365635-B1BB-F940-8E79-A7FE7C60F5FF}" srcOrd="2" destOrd="0" presId="urn:microsoft.com/office/officeart/2005/8/layout/vList2"/>
    <dgm:cxn modelId="{9B11FAFF-D617-0441-BE1E-95A74AB54193}" type="presParOf" srcId="{A74692E9-751F-9A44-A43C-D09A49B09F60}" destId="{AB835F84-F21D-FA49-A1D8-1E184B884915}" srcOrd="3" destOrd="0" presId="urn:microsoft.com/office/officeart/2005/8/layout/vList2"/>
    <dgm:cxn modelId="{9C0D4675-C48A-AB43-92E3-82B9C4AE206C}" type="presParOf" srcId="{A74692E9-751F-9A44-A43C-D09A49B09F60}" destId="{1635959D-0DBD-4C41-BC44-39CF82039E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B638D-E55E-440D-B734-A372EC5088C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450711-4CAD-4447-BD0A-551E9D67C1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501c3 charity based in Florida; recognized as a public charity for contribution purposes by the IRS; operated continuously since 1977</a:t>
          </a:r>
        </a:p>
      </dgm:t>
    </dgm:pt>
    <dgm:pt modelId="{09105AE4-94A2-4455-A1C1-5B5373BD5D3C}" type="parTrans" cxnId="{194E7BEE-F83A-4F29-AA27-CFF62CB4E64C}">
      <dgm:prSet/>
      <dgm:spPr/>
      <dgm:t>
        <a:bodyPr/>
        <a:lstStyle/>
        <a:p>
          <a:endParaRPr lang="en-US"/>
        </a:p>
      </dgm:t>
    </dgm:pt>
    <dgm:pt modelId="{84ABF099-C5A8-4665-8328-8ECF03CAD73B}" type="sibTrans" cxnId="{194E7BEE-F83A-4F29-AA27-CFF62CB4E64C}">
      <dgm:prSet/>
      <dgm:spPr/>
      <dgm:t>
        <a:bodyPr/>
        <a:lstStyle/>
        <a:p>
          <a:endParaRPr lang="en-US"/>
        </a:p>
      </dgm:t>
    </dgm:pt>
    <dgm:pt modelId="{FF508D7F-28E1-4EF0-8014-4F62C6BD7F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Charitable arm of the Rotary Action Group for Community Economic Development (much as the Rotary Foundation is the charitable arm of Rotary International)</a:t>
          </a:r>
        </a:p>
      </dgm:t>
    </dgm:pt>
    <dgm:pt modelId="{4616C091-FE83-4B84-A528-4F427238C4A4}" type="parTrans" cxnId="{1674EA45-EF98-4628-B47E-91E3200F149E}">
      <dgm:prSet/>
      <dgm:spPr/>
      <dgm:t>
        <a:bodyPr/>
        <a:lstStyle/>
        <a:p>
          <a:endParaRPr lang="en-US"/>
        </a:p>
      </dgm:t>
    </dgm:pt>
    <dgm:pt modelId="{9829F40C-3121-4DF3-8BBD-13908497A577}" type="sibTrans" cxnId="{1674EA45-EF98-4628-B47E-91E3200F149E}">
      <dgm:prSet/>
      <dgm:spPr/>
      <dgm:t>
        <a:bodyPr/>
        <a:lstStyle/>
        <a:p>
          <a:endParaRPr lang="en-US"/>
        </a:p>
      </dgm:t>
    </dgm:pt>
    <dgm:pt modelId="{77CF34BE-98AD-450B-A56F-2F3D5E49C159}" type="pres">
      <dgm:prSet presAssocID="{901B638D-E55E-440D-B734-A372EC5088C8}" presName="root" presStyleCnt="0">
        <dgm:presLayoutVars>
          <dgm:dir/>
          <dgm:resizeHandles val="exact"/>
        </dgm:presLayoutVars>
      </dgm:prSet>
      <dgm:spPr/>
    </dgm:pt>
    <dgm:pt modelId="{D59EAF39-8A8D-48D0-A802-E088DF8295BB}" type="pres">
      <dgm:prSet presAssocID="{57450711-4CAD-4447-BD0A-551E9D67C1C1}" presName="compNode" presStyleCnt="0"/>
      <dgm:spPr/>
    </dgm:pt>
    <dgm:pt modelId="{1274912C-1ED6-4D58-ABF8-9656E4D0AAF2}" type="pres">
      <dgm:prSet presAssocID="{57450711-4CAD-4447-BD0A-551E9D67C1C1}" presName="bgRect" presStyleLbl="bgShp" presStyleIdx="0" presStyleCnt="2"/>
      <dgm:spPr/>
    </dgm:pt>
    <dgm:pt modelId="{F098967A-15B9-47E3-9523-C26FC55BE7D9}" type="pres">
      <dgm:prSet presAssocID="{57450711-4CAD-4447-BD0A-551E9D67C1C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087276FD-1609-465C-868F-8E0A2543BE86}" type="pres">
      <dgm:prSet presAssocID="{57450711-4CAD-4447-BD0A-551E9D67C1C1}" presName="spaceRect" presStyleCnt="0"/>
      <dgm:spPr/>
    </dgm:pt>
    <dgm:pt modelId="{37E6B615-7861-4525-BD4B-574391FCCAE6}" type="pres">
      <dgm:prSet presAssocID="{57450711-4CAD-4447-BD0A-551E9D67C1C1}" presName="parTx" presStyleLbl="revTx" presStyleIdx="0" presStyleCnt="2">
        <dgm:presLayoutVars>
          <dgm:chMax val="0"/>
          <dgm:chPref val="0"/>
        </dgm:presLayoutVars>
      </dgm:prSet>
      <dgm:spPr/>
    </dgm:pt>
    <dgm:pt modelId="{E51511CB-FF35-4E38-9BE4-F94A7D41CFA1}" type="pres">
      <dgm:prSet presAssocID="{84ABF099-C5A8-4665-8328-8ECF03CAD73B}" presName="sibTrans" presStyleCnt="0"/>
      <dgm:spPr/>
    </dgm:pt>
    <dgm:pt modelId="{6C172765-6DFF-4130-8A27-E44CC488B0F8}" type="pres">
      <dgm:prSet presAssocID="{FF508D7F-28E1-4EF0-8014-4F62C6BD7F4F}" presName="compNode" presStyleCnt="0"/>
      <dgm:spPr/>
    </dgm:pt>
    <dgm:pt modelId="{2C8CAEFD-2915-4AE3-B018-DC355C45AEAF}" type="pres">
      <dgm:prSet presAssocID="{FF508D7F-28E1-4EF0-8014-4F62C6BD7F4F}" presName="bgRect" presStyleLbl="bgShp" presStyleIdx="1" presStyleCnt="2"/>
      <dgm:spPr/>
    </dgm:pt>
    <dgm:pt modelId="{09D2BE0D-AFD4-415D-83A5-2C08A5A6B481}" type="pres">
      <dgm:prSet presAssocID="{FF508D7F-28E1-4EF0-8014-4F62C6BD7F4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02FA94CD-F600-4422-BB39-E02A51ECF62F}" type="pres">
      <dgm:prSet presAssocID="{FF508D7F-28E1-4EF0-8014-4F62C6BD7F4F}" presName="spaceRect" presStyleCnt="0"/>
      <dgm:spPr/>
    </dgm:pt>
    <dgm:pt modelId="{7C8F2ACE-FF16-478F-B351-AED8DB150CB0}" type="pres">
      <dgm:prSet presAssocID="{FF508D7F-28E1-4EF0-8014-4F62C6BD7F4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D19193A-C264-4586-AD10-7D305CCF49A3}" type="presOf" srcId="{901B638D-E55E-440D-B734-A372EC5088C8}" destId="{77CF34BE-98AD-450B-A56F-2F3D5E49C159}" srcOrd="0" destOrd="0" presId="urn:microsoft.com/office/officeart/2018/2/layout/IconVerticalSolidList"/>
    <dgm:cxn modelId="{1674EA45-EF98-4628-B47E-91E3200F149E}" srcId="{901B638D-E55E-440D-B734-A372EC5088C8}" destId="{FF508D7F-28E1-4EF0-8014-4F62C6BD7F4F}" srcOrd="1" destOrd="0" parTransId="{4616C091-FE83-4B84-A528-4F427238C4A4}" sibTransId="{9829F40C-3121-4DF3-8BBD-13908497A577}"/>
    <dgm:cxn modelId="{6DD418C8-8477-4B70-A4D8-27B3D7675718}" type="presOf" srcId="{FF508D7F-28E1-4EF0-8014-4F62C6BD7F4F}" destId="{7C8F2ACE-FF16-478F-B351-AED8DB150CB0}" srcOrd="0" destOrd="0" presId="urn:microsoft.com/office/officeart/2018/2/layout/IconVerticalSolidList"/>
    <dgm:cxn modelId="{611494D5-53A6-43C8-B6E0-4D2FBCD8331B}" type="presOf" srcId="{57450711-4CAD-4447-BD0A-551E9D67C1C1}" destId="{37E6B615-7861-4525-BD4B-574391FCCAE6}" srcOrd="0" destOrd="0" presId="urn:microsoft.com/office/officeart/2018/2/layout/IconVerticalSolidList"/>
    <dgm:cxn modelId="{194E7BEE-F83A-4F29-AA27-CFF62CB4E64C}" srcId="{901B638D-E55E-440D-B734-A372EC5088C8}" destId="{57450711-4CAD-4447-BD0A-551E9D67C1C1}" srcOrd="0" destOrd="0" parTransId="{09105AE4-94A2-4455-A1C1-5B5373BD5D3C}" sibTransId="{84ABF099-C5A8-4665-8328-8ECF03CAD73B}"/>
    <dgm:cxn modelId="{03A404DE-950D-4608-84B1-9D876B1846DD}" type="presParOf" srcId="{77CF34BE-98AD-450B-A56F-2F3D5E49C159}" destId="{D59EAF39-8A8D-48D0-A802-E088DF8295BB}" srcOrd="0" destOrd="0" presId="urn:microsoft.com/office/officeart/2018/2/layout/IconVerticalSolidList"/>
    <dgm:cxn modelId="{61BDDBE2-8919-4478-9EB7-9BD417AA90AC}" type="presParOf" srcId="{D59EAF39-8A8D-48D0-A802-E088DF8295BB}" destId="{1274912C-1ED6-4D58-ABF8-9656E4D0AAF2}" srcOrd="0" destOrd="0" presId="urn:microsoft.com/office/officeart/2018/2/layout/IconVerticalSolidList"/>
    <dgm:cxn modelId="{202FA39F-F805-45F2-82A9-DDADA752C3B2}" type="presParOf" srcId="{D59EAF39-8A8D-48D0-A802-E088DF8295BB}" destId="{F098967A-15B9-47E3-9523-C26FC55BE7D9}" srcOrd="1" destOrd="0" presId="urn:microsoft.com/office/officeart/2018/2/layout/IconVerticalSolidList"/>
    <dgm:cxn modelId="{5E130AE1-3F40-4DC2-9FD5-A674EFE0BB6C}" type="presParOf" srcId="{D59EAF39-8A8D-48D0-A802-E088DF8295BB}" destId="{087276FD-1609-465C-868F-8E0A2543BE86}" srcOrd="2" destOrd="0" presId="urn:microsoft.com/office/officeart/2018/2/layout/IconVerticalSolidList"/>
    <dgm:cxn modelId="{0DC3D28F-6264-407E-AE8F-0D3C0FE80957}" type="presParOf" srcId="{D59EAF39-8A8D-48D0-A802-E088DF8295BB}" destId="{37E6B615-7861-4525-BD4B-574391FCCAE6}" srcOrd="3" destOrd="0" presId="urn:microsoft.com/office/officeart/2018/2/layout/IconVerticalSolidList"/>
    <dgm:cxn modelId="{C7B5016C-6FDB-42B4-85B6-2743740BFFF1}" type="presParOf" srcId="{77CF34BE-98AD-450B-A56F-2F3D5E49C159}" destId="{E51511CB-FF35-4E38-9BE4-F94A7D41CFA1}" srcOrd="1" destOrd="0" presId="urn:microsoft.com/office/officeart/2018/2/layout/IconVerticalSolidList"/>
    <dgm:cxn modelId="{88D55119-8F9D-4573-81D9-BBAACD2F1546}" type="presParOf" srcId="{77CF34BE-98AD-450B-A56F-2F3D5E49C159}" destId="{6C172765-6DFF-4130-8A27-E44CC488B0F8}" srcOrd="2" destOrd="0" presId="urn:microsoft.com/office/officeart/2018/2/layout/IconVerticalSolidList"/>
    <dgm:cxn modelId="{566C12B9-7008-4ACB-8D3E-50CAF233A9EA}" type="presParOf" srcId="{6C172765-6DFF-4130-8A27-E44CC488B0F8}" destId="{2C8CAEFD-2915-4AE3-B018-DC355C45AEAF}" srcOrd="0" destOrd="0" presId="urn:microsoft.com/office/officeart/2018/2/layout/IconVerticalSolidList"/>
    <dgm:cxn modelId="{E0000712-7AE2-4DFB-ADBF-6917EBDB4E0E}" type="presParOf" srcId="{6C172765-6DFF-4130-8A27-E44CC488B0F8}" destId="{09D2BE0D-AFD4-415D-83A5-2C08A5A6B481}" srcOrd="1" destOrd="0" presId="urn:microsoft.com/office/officeart/2018/2/layout/IconVerticalSolidList"/>
    <dgm:cxn modelId="{7AF5C25F-D35F-4DD3-BAD4-A696792E279F}" type="presParOf" srcId="{6C172765-6DFF-4130-8A27-E44CC488B0F8}" destId="{02FA94CD-F600-4422-BB39-E02A51ECF62F}" srcOrd="2" destOrd="0" presId="urn:microsoft.com/office/officeart/2018/2/layout/IconVerticalSolidList"/>
    <dgm:cxn modelId="{953050DA-5364-4758-8CE9-87F7A5BB1CA4}" type="presParOf" srcId="{6C172765-6DFF-4130-8A27-E44CC488B0F8}" destId="{7C8F2ACE-FF16-478F-B351-AED8DB150CB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28BC17-AB9D-48B1-B3BB-B604D20B18F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C93AA5A-4B81-4F3A-B065-14605193BC0D}">
      <dgm:prSet/>
      <dgm:spPr/>
      <dgm:t>
        <a:bodyPr/>
        <a:lstStyle/>
        <a:p>
          <a:r>
            <a:rPr lang="en-US"/>
            <a:t>Members of a Rotary Club in Arizona will make charitable contributions to Economic Development and Empowerment Fdn</a:t>
          </a:r>
        </a:p>
      </dgm:t>
    </dgm:pt>
    <dgm:pt modelId="{24780E86-2B91-4B7E-86BC-B62D7674E4A6}" type="parTrans" cxnId="{1D5F87AB-7C1B-41F1-91A9-FC6F5BBE9DD5}">
      <dgm:prSet/>
      <dgm:spPr/>
      <dgm:t>
        <a:bodyPr/>
        <a:lstStyle/>
        <a:p>
          <a:endParaRPr lang="en-US"/>
        </a:p>
      </dgm:t>
    </dgm:pt>
    <dgm:pt modelId="{8CDA20C7-1687-4F6E-897E-942BAB5365D4}" type="sibTrans" cxnId="{1D5F87AB-7C1B-41F1-91A9-FC6F5BBE9DD5}">
      <dgm:prSet/>
      <dgm:spPr/>
      <dgm:t>
        <a:bodyPr/>
        <a:lstStyle/>
        <a:p>
          <a:endParaRPr lang="en-US"/>
        </a:p>
      </dgm:t>
    </dgm:pt>
    <dgm:pt modelId="{E7DCC488-DFAD-4789-9AEC-8322088F6587}">
      <dgm:prSet/>
      <dgm:spPr/>
      <dgm:t>
        <a:bodyPr/>
        <a:lstStyle/>
        <a:p>
          <a:r>
            <a:rPr lang="en-US" dirty="0"/>
            <a:t>ED&amp;E consolidates those funds, then loans them to </a:t>
          </a:r>
          <a:r>
            <a:rPr lang="en-US" dirty="0" err="1"/>
            <a:t>FinReg</a:t>
          </a:r>
          <a:r>
            <a:rPr lang="en-US" dirty="0"/>
            <a:t> in Hermosillo, Sonora, Mexico for six months.  </a:t>
          </a:r>
          <a:r>
            <a:rPr lang="en-US" dirty="0" err="1"/>
            <a:t>FinReg</a:t>
          </a:r>
          <a:r>
            <a:rPr lang="en-US" dirty="0"/>
            <a:t> agrees to pay ED&amp;E principal plus interest of 3% after six months (much like a certificate of deposit at a bank).</a:t>
          </a:r>
        </a:p>
      </dgm:t>
    </dgm:pt>
    <dgm:pt modelId="{EA7C203E-8D90-4D4F-B5B6-8872FD997394}" type="parTrans" cxnId="{2AE80049-1A58-4DBB-B34A-810F19B18424}">
      <dgm:prSet/>
      <dgm:spPr/>
      <dgm:t>
        <a:bodyPr/>
        <a:lstStyle/>
        <a:p>
          <a:endParaRPr lang="en-US"/>
        </a:p>
      </dgm:t>
    </dgm:pt>
    <dgm:pt modelId="{4227CF26-CDE8-4C34-92C0-0F25CBF9675E}" type="sibTrans" cxnId="{2AE80049-1A58-4DBB-B34A-810F19B18424}">
      <dgm:prSet/>
      <dgm:spPr/>
      <dgm:t>
        <a:bodyPr/>
        <a:lstStyle/>
        <a:p>
          <a:endParaRPr lang="en-US"/>
        </a:p>
      </dgm:t>
    </dgm:pt>
    <dgm:pt modelId="{B3D7BEFE-4A26-4960-B73B-060E8F2F4A5E}">
      <dgm:prSet/>
      <dgm:spPr/>
      <dgm:t>
        <a:bodyPr/>
        <a:lstStyle/>
        <a:p>
          <a:r>
            <a:rPr lang="en-US"/>
            <a:t>FinReg establishes a separate bank account for each investment tranche from Arizona Rotary Clubs</a:t>
          </a:r>
        </a:p>
      </dgm:t>
    </dgm:pt>
    <dgm:pt modelId="{BA4EE17F-B453-46EC-95E1-65F51D8D722A}" type="parTrans" cxnId="{1032974D-9383-473E-8878-49350D519D61}">
      <dgm:prSet/>
      <dgm:spPr/>
      <dgm:t>
        <a:bodyPr/>
        <a:lstStyle/>
        <a:p>
          <a:endParaRPr lang="en-US"/>
        </a:p>
      </dgm:t>
    </dgm:pt>
    <dgm:pt modelId="{138B2DF7-49E0-4554-A2E8-198B5B4AD782}" type="sibTrans" cxnId="{1032974D-9383-473E-8878-49350D519D61}">
      <dgm:prSet/>
      <dgm:spPr/>
      <dgm:t>
        <a:bodyPr/>
        <a:lstStyle/>
        <a:p>
          <a:endParaRPr lang="en-US"/>
        </a:p>
      </dgm:t>
    </dgm:pt>
    <dgm:pt modelId="{1E4BB608-55D0-4596-AA5B-C4DD16FD38AA}" type="pres">
      <dgm:prSet presAssocID="{7B28BC17-AB9D-48B1-B3BB-B604D20B18F0}" presName="root" presStyleCnt="0">
        <dgm:presLayoutVars>
          <dgm:dir/>
          <dgm:resizeHandles val="exact"/>
        </dgm:presLayoutVars>
      </dgm:prSet>
      <dgm:spPr/>
    </dgm:pt>
    <dgm:pt modelId="{4302845A-FA57-4191-8B38-708A8EA51E83}" type="pres">
      <dgm:prSet presAssocID="{DC93AA5A-4B81-4F3A-B065-14605193BC0D}" presName="compNode" presStyleCnt="0"/>
      <dgm:spPr/>
    </dgm:pt>
    <dgm:pt modelId="{8BA72D17-B89D-40D7-A2B5-2008AE40DBEC}" type="pres">
      <dgm:prSet presAssocID="{DC93AA5A-4B81-4F3A-B065-14605193BC0D}" presName="bgRect" presStyleLbl="bgShp" presStyleIdx="0" presStyleCnt="3"/>
      <dgm:spPr/>
    </dgm:pt>
    <dgm:pt modelId="{749617DA-7D62-474D-95F2-07A38DF688ED}" type="pres">
      <dgm:prSet presAssocID="{DC93AA5A-4B81-4F3A-B065-14605193BC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9F4A903F-FC6E-4104-8453-9BB5E122C93B}" type="pres">
      <dgm:prSet presAssocID="{DC93AA5A-4B81-4F3A-B065-14605193BC0D}" presName="spaceRect" presStyleCnt="0"/>
      <dgm:spPr/>
    </dgm:pt>
    <dgm:pt modelId="{A8551718-8C49-45B4-B557-F749ED48876A}" type="pres">
      <dgm:prSet presAssocID="{DC93AA5A-4B81-4F3A-B065-14605193BC0D}" presName="parTx" presStyleLbl="revTx" presStyleIdx="0" presStyleCnt="3">
        <dgm:presLayoutVars>
          <dgm:chMax val="0"/>
          <dgm:chPref val="0"/>
        </dgm:presLayoutVars>
      </dgm:prSet>
      <dgm:spPr/>
    </dgm:pt>
    <dgm:pt modelId="{D1AC2FDB-8AB1-47CB-90CA-C5C24040F913}" type="pres">
      <dgm:prSet presAssocID="{8CDA20C7-1687-4F6E-897E-942BAB5365D4}" presName="sibTrans" presStyleCnt="0"/>
      <dgm:spPr/>
    </dgm:pt>
    <dgm:pt modelId="{C5BA3AED-9CCB-4F21-B8D6-20EB0EEB2FCD}" type="pres">
      <dgm:prSet presAssocID="{E7DCC488-DFAD-4789-9AEC-8322088F6587}" presName="compNode" presStyleCnt="0"/>
      <dgm:spPr/>
    </dgm:pt>
    <dgm:pt modelId="{5CDAA521-47C9-4DB2-ABE6-AF901A0B2B1C}" type="pres">
      <dgm:prSet presAssocID="{E7DCC488-DFAD-4789-9AEC-8322088F6587}" presName="bgRect" presStyleLbl="bgShp" presStyleIdx="1" presStyleCnt="3"/>
      <dgm:spPr/>
    </dgm:pt>
    <dgm:pt modelId="{CA01603D-75EB-41BE-BDB5-75E0BD959759}" type="pres">
      <dgm:prSet presAssocID="{E7DCC488-DFAD-4789-9AEC-8322088F658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sert scene"/>
        </a:ext>
      </dgm:extLst>
    </dgm:pt>
    <dgm:pt modelId="{17B45A44-6B85-479A-8073-96E0030A35EF}" type="pres">
      <dgm:prSet presAssocID="{E7DCC488-DFAD-4789-9AEC-8322088F6587}" presName="spaceRect" presStyleCnt="0"/>
      <dgm:spPr/>
    </dgm:pt>
    <dgm:pt modelId="{94931B18-355F-461C-AED6-6EADEDE43AD8}" type="pres">
      <dgm:prSet presAssocID="{E7DCC488-DFAD-4789-9AEC-8322088F6587}" presName="parTx" presStyleLbl="revTx" presStyleIdx="1" presStyleCnt="3">
        <dgm:presLayoutVars>
          <dgm:chMax val="0"/>
          <dgm:chPref val="0"/>
        </dgm:presLayoutVars>
      </dgm:prSet>
      <dgm:spPr/>
    </dgm:pt>
    <dgm:pt modelId="{8BC17C31-377B-480F-B276-1514E7879B28}" type="pres">
      <dgm:prSet presAssocID="{4227CF26-CDE8-4C34-92C0-0F25CBF9675E}" presName="sibTrans" presStyleCnt="0"/>
      <dgm:spPr/>
    </dgm:pt>
    <dgm:pt modelId="{8550AE8B-15FE-4930-8DEE-FE9BCC6E2FFD}" type="pres">
      <dgm:prSet presAssocID="{B3D7BEFE-4A26-4960-B73B-060E8F2F4A5E}" presName="compNode" presStyleCnt="0"/>
      <dgm:spPr/>
    </dgm:pt>
    <dgm:pt modelId="{A0313F4C-F480-4A22-878F-1A1E65CAD3D2}" type="pres">
      <dgm:prSet presAssocID="{B3D7BEFE-4A26-4960-B73B-060E8F2F4A5E}" presName="bgRect" presStyleLbl="bgShp" presStyleIdx="2" presStyleCnt="3"/>
      <dgm:spPr/>
    </dgm:pt>
    <dgm:pt modelId="{4DD1114C-74D9-4D34-A42F-AB08DE0C5A79}" type="pres">
      <dgm:prSet presAssocID="{B3D7BEFE-4A26-4960-B73B-060E8F2F4A5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560A96E2-946B-4A3F-A3DC-54E4B1451690}" type="pres">
      <dgm:prSet presAssocID="{B3D7BEFE-4A26-4960-B73B-060E8F2F4A5E}" presName="spaceRect" presStyleCnt="0"/>
      <dgm:spPr/>
    </dgm:pt>
    <dgm:pt modelId="{14F5C096-12F9-4F5D-B2C3-EDC814A3D2C9}" type="pres">
      <dgm:prSet presAssocID="{B3D7BEFE-4A26-4960-B73B-060E8F2F4A5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AE80049-1A58-4DBB-B34A-810F19B18424}" srcId="{7B28BC17-AB9D-48B1-B3BB-B604D20B18F0}" destId="{E7DCC488-DFAD-4789-9AEC-8322088F6587}" srcOrd="1" destOrd="0" parTransId="{EA7C203E-8D90-4D4F-B5B6-8872FD997394}" sibTransId="{4227CF26-CDE8-4C34-92C0-0F25CBF9675E}"/>
    <dgm:cxn modelId="{1032974D-9383-473E-8878-49350D519D61}" srcId="{7B28BC17-AB9D-48B1-B3BB-B604D20B18F0}" destId="{B3D7BEFE-4A26-4960-B73B-060E8F2F4A5E}" srcOrd="2" destOrd="0" parTransId="{BA4EE17F-B453-46EC-95E1-65F51D8D722A}" sibTransId="{138B2DF7-49E0-4554-A2E8-198B5B4AD782}"/>
    <dgm:cxn modelId="{8FA38868-A5E3-4E90-A923-0B5BD80A9A29}" type="presOf" srcId="{7B28BC17-AB9D-48B1-B3BB-B604D20B18F0}" destId="{1E4BB608-55D0-4596-AA5B-C4DD16FD38AA}" srcOrd="0" destOrd="0" presId="urn:microsoft.com/office/officeart/2018/2/layout/IconVerticalSolidList"/>
    <dgm:cxn modelId="{5D1DEE6A-9716-4CCA-98F7-F3D7EB2F7CEF}" type="presOf" srcId="{B3D7BEFE-4A26-4960-B73B-060E8F2F4A5E}" destId="{14F5C096-12F9-4F5D-B2C3-EDC814A3D2C9}" srcOrd="0" destOrd="0" presId="urn:microsoft.com/office/officeart/2018/2/layout/IconVerticalSolidList"/>
    <dgm:cxn modelId="{9798C59B-6BE1-4DAC-BD89-06CB97E6311D}" type="presOf" srcId="{DC93AA5A-4B81-4F3A-B065-14605193BC0D}" destId="{A8551718-8C49-45B4-B557-F749ED48876A}" srcOrd="0" destOrd="0" presId="urn:microsoft.com/office/officeart/2018/2/layout/IconVerticalSolidList"/>
    <dgm:cxn modelId="{4E1D2D9D-E506-4613-87E1-82609EBBCB34}" type="presOf" srcId="{E7DCC488-DFAD-4789-9AEC-8322088F6587}" destId="{94931B18-355F-461C-AED6-6EADEDE43AD8}" srcOrd="0" destOrd="0" presId="urn:microsoft.com/office/officeart/2018/2/layout/IconVerticalSolidList"/>
    <dgm:cxn modelId="{1D5F87AB-7C1B-41F1-91A9-FC6F5BBE9DD5}" srcId="{7B28BC17-AB9D-48B1-B3BB-B604D20B18F0}" destId="{DC93AA5A-4B81-4F3A-B065-14605193BC0D}" srcOrd="0" destOrd="0" parTransId="{24780E86-2B91-4B7E-86BC-B62D7674E4A6}" sibTransId="{8CDA20C7-1687-4F6E-897E-942BAB5365D4}"/>
    <dgm:cxn modelId="{28389F7D-FC89-48E8-86CE-2C766DB98B14}" type="presParOf" srcId="{1E4BB608-55D0-4596-AA5B-C4DD16FD38AA}" destId="{4302845A-FA57-4191-8B38-708A8EA51E83}" srcOrd="0" destOrd="0" presId="urn:microsoft.com/office/officeart/2018/2/layout/IconVerticalSolidList"/>
    <dgm:cxn modelId="{C7C22A81-CA00-41E3-9C2D-759AEA08B37D}" type="presParOf" srcId="{4302845A-FA57-4191-8B38-708A8EA51E83}" destId="{8BA72D17-B89D-40D7-A2B5-2008AE40DBEC}" srcOrd="0" destOrd="0" presId="urn:microsoft.com/office/officeart/2018/2/layout/IconVerticalSolidList"/>
    <dgm:cxn modelId="{4A7D091A-6661-4329-AA2E-5CC3EF251BF1}" type="presParOf" srcId="{4302845A-FA57-4191-8B38-708A8EA51E83}" destId="{749617DA-7D62-474D-95F2-07A38DF688ED}" srcOrd="1" destOrd="0" presId="urn:microsoft.com/office/officeart/2018/2/layout/IconVerticalSolidList"/>
    <dgm:cxn modelId="{2F6F074F-A86C-42DA-8ACF-B2911541A885}" type="presParOf" srcId="{4302845A-FA57-4191-8B38-708A8EA51E83}" destId="{9F4A903F-FC6E-4104-8453-9BB5E122C93B}" srcOrd="2" destOrd="0" presId="urn:microsoft.com/office/officeart/2018/2/layout/IconVerticalSolidList"/>
    <dgm:cxn modelId="{250764A5-F432-4DAD-861C-BEC1254C1F76}" type="presParOf" srcId="{4302845A-FA57-4191-8B38-708A8EA51E83}" destId="{A8551718-8C49-45B4-B557-F749ED48876A}" srcOrd="3" destOrd="0" presId="urn:microsoft.com/office/officeart/2018/2/layout/IconVerticalSolidList"/>
    <dgm:cxn modelId="{B6BEC163-7FA5-4938-8904-D20D2FA16948}" type="presParOf" srcId="{1E4BB608-55D0-4596-AA5B-C4DD16FD38AA}" destId="{D1AC2FDB-8AB1-47CB-90CA-C5C24040F913}" srcOrd="1" destOrd="0" presId="urn:microsoft.com/office/officeart/2018/2/layout/IconVerticalSolidList"/>
    <dgm:cxn modelId="{F870739E-CE4A-4163-B0B0-383A43E1FDB4}" type="presParOf" srcId="{1E4BB608-55D0-4596-AA5B-C4DD16FD38AA}" destId="{C5BA3AED-9CCB-4F21-B8D6-20EB0EEB2FCD}" srcOrd="2" destOrd="0" presId="urn:microsoft.com/office/officeart/2018/2/layout/IconVerticalSolidList"/>
    <dgm:cxn modelId="{6FF60D70-9610-47DA-89EC-03046FB91E2D}" type="presParOf" srcId="{C5BA3AED-9CCB-4F21-B8D6-20EB0EEB2FCD}" destId="{5CDAA521-47C9-4DB2-ABE6-AF901A0B2B1C}" srcOrd="0" destOrd="0" presId="urn:microsoft.com/office/officeart/2018/2/layout/IconVerticalSolidList"/>
    <dgm:cxn modelId="{09E88EF6-5448-4311-A678-EAB716D0F086}" type="presParOf" srcId="{C5BA3AED-9CCB-4F21-B8D6-20EB0EEB2FCD}" destId="{CA01603D-75EB-41BE-BDB5-75E0BD959759}" srcOrd="1" destOrd="0" presId="urn:microsoft.com/office/officeart/2018/2/layout/IconVerticalSolidList"/>
    <dgm:cxn modelId="{169DC057-625C-451E-93DE-E74274D151F1}" type="presParOf" srcId="{C5BA3AED-9CCB-4F21-B8D6-20EB0EEB2FCD}" destId="{17B45A44-6B85-479A-8073-96E0030A35EF}" srcOrd="2" destOrd="0" presId="urn:microsoft.com/office/officeart/2018/2/layout/IconVerticalSolidList"/>
    <dgm:cxn modelId="{462A4F0E-AE69-4FB4-81EF-D7F3D6684188}" type="presParOf" srcId="{C5BA3AED-9CCB-4F21-B8D6-20EB0EEB2FCD}" destId="{94931B18-355F-461C-AED6-6EADEDE43AD8}" srcOrd="3" destOrd="0" presId="urn:microsoft.com/office/officeart/2018/2/layout/IconVerticalSolidList"/>
    <dgm:cxn modelId="{97BBB545-A7FA-453F-8D64-71EB1207734B}" type="presParOf" srcId="{1E4BB608-55D0-4596-AA5B-C4DD16FD38AA}" destId="{8BC17C31-377B-480F-B276-1514E7879B28}" srcOrd="3" destOrd="0" presId="urn:microsoft.com/office/officeart/2018/2/layout/IconVerticalSolidList"/>
    <dgm:cxn modelId="{4E71C154-6E6E-4B5B-95FF-457AE893F67B}" type="presParOf" srcId="{1E4BB608-55D0-4596-AA5B-C4DD16FD38AA}" destId="{8550AE8B-15FE-4930-8DEE-FE9BCC6E2FFD}" srcOrd="4" destOrd="0" presId="urn:microsoft.com/office/officeart/2018/2/layout/IconVerticalSolidList"/>
    <dgm:cxn modelId="{0EE9B369-5F96-4B8A-8107-6C39FCF44A31}" type="presParOf" srcId="{8550AE8B-15FE-4930-8DEE-FE9BCC6E2FFD}" destId="{A0313F4C-F480-4A22-878F-1A1E65CAD3D2}" srcOrd="0" destOrd="0" presId="urn:microsoft.com/office/officeart/2018/2/layout/IconVerticalSolidList"/>
    <dgm:cxn modelId="{71AC1613-62C1-445E-88F0-5B2086D8963C}" type="presParOf" srcId="{8550AE8B-15FE-4930-8DEE-FE9BCC6E2FFD}" destId="{4DD1114C-74D9-4D34-A42F-AB08DE0C5A79}" srcOrd="1" destOrd="0" presId="urn:microsoft.com/office/officeart/2018/2/layout/IconVerticalSolidList"/>
    <dgm:cxn modelId="{68A7C2C9-CEC6-4CA9-BB7D-387503B8A09E}" type="presParOf" srcId="{8550AE8B-15FE-4930-8DEE-FE9BCC6E2FFD}" destId="{560A96E2-946B-4A3F-A3DC-54E4B1451690}" srcOrd="2" destOrd="0" presId="urn:microsoft.com/office/officeart/2018/2/layout/IconVerticalSolidList"/>
    <dgm:cxn modelId="{EBC8EEB2-8257-4EA0-BAF1-22512121B69A}" type="presParOf" srcId="{8550AE8B-15FE-4930-8DEE-FE9BCC6E2FFD}" destId="{14F5C096-12F9-4F5D-B2C3-EDC814A3D2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8760F8-C1CD-4705-9419-071831BA1F6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CCEF58-0510-4FAD-AE42-298C6B0BBB6A}">
      <dgm:prSet/>
      <dgm:spPr/>
      <dgm:t>
        <a:bodyPr/>
        <a:lstStyle/>
        <a:p>
          <a:r>
            <a:rPr lang="en-US"/>
            <a:t>FinReg then begins making microfinance loans using the Arizona Rotary Club money.  Loans are made for six months.</a:t>
          </a:r>
        </a:p>
      </dgm:t>
    </dgm:pt>
    <dgm:pt modelId="{E576C1F5-83BA-4081-B371-09232BBD9AF4}" type="parTrans" cxnId="{755CF5FB-3A3F-4BF9-93D5-9C02A964D336}">
      <dgm:prSet/>
      <dgm:spPr/>
      <dgm:t>
        <a:bodyPr/>
        <a:lstStyle/>
        <a:p>
          <a:endParaRPr lang="en-US"/>
        </a:p>
      </dgm:t>
    </dgm:pt>
    <dgm:pt modelId="{72C62556-D177-4F80-BC2A-E0B4F3DA0C36}" type="sibTrans" cxnId="{755CF5FB-3A3F-4BF9-93D5-9C02A964D336}">
      <dgm:prSet/>
      <dgm:spPr/>
      <dgm:t>
        <a:bodyPr/>
        <a:lstStyle/>
        <a:p>
          <a:endParaRPr lang="en-US"/>
        </a:p>
      </dgm:t>
    </dgm:pt>
    <dgm:pt modelId="{2AC11312-0A38-4994-952B-E81A4B77BD4D}">
      <dgm:prSet/>
      <dgm:spPr/>
      <dgm:t>
        <a:bodyPr/>
        <a:lstStyle/>
        <a:p>
          <a:r>
            <a:rPr lang="en-US"/>
            <a:t>FinReg customers then make regular payments back to FinReg.</a:t>
          </a:r>
        </a:p>
      </dgm:t>
    </dgm:pt>
    <dgm:pt modelId="{B06864F3-DC5B-47A4-8D38-F873916315A1}" type="parTrans" cxnId="{8E3DAA80-18A7-469A-93DD-6072BF3D99BB}">
      <dgm:prSet/>
      <dgm:spPr/>
      <dgm:t>
        <a:bodyPr/>
        <a:lstStyle/>
        <a:p>
          <a:endParaRPr lang="en-US"/>
        </a:p>
      </dgm:t>
    </dgm:pt>
    <dgm:pt modelId="{88FE806F-802D-4682-B70D-660B3661C09C}" type="sibTrans" cxnId="{8E3DAA80-18A7-469A-93DD-6072BF3D99BB}">
      <dgm:prSet/>
      <dgm:spPr/>
      <dgm:t>
        <a:bodyPr/>
        <a:lstStyle/>
        <a:p>
          <a:endParaRPr lang="en-US"/>
        </a:p>
      </dgm:t>
    </dgm:pt>
    <dgm:pt modelId="{E82FA5C7-9BE7-404C-8B67-12010F300581}">
      <dgm:prSet/>
      <dgm:spPr/>
      <dgm:t>
        <a:bodyPr/>
        <a:lstStyle/>
        <a:p>
          <a:r>
            <a:rPr lang="en-US" dirty="0" err="1"/>
            <a:t>FinReg</a:t>
          </a:r>
          <a:r>
            <a:rPr lang="en-US" dirty="0"/>
            <a:t> will provide monthly statements to ED&amp;E to track the money (and ED&amp;E will do accounting)</a:t>
          </a:r>
        </a:p>
      </dgm:t>
    </dgm:pt>
    <dgm:pt modelId="{797FECC6-251E-47A2-8F9B-C29BFB3A5279}" type="parTrans" cxnId="{1A678426-F2FF-45AA-A4D8-72DD8C0EB442}">
      <dgm:prSet/>
      <dgm:spPr/>
      <dgm:t>
        <a:bodyPr/>
        <a:lstStyle/>
        <a:p>
          <a:endParaRPr lang="en-US"/>
        </a:p>
      </dgm:t>
    </dgm:pt>
    <dgm:pt modelId="{1F6E6C27-4A81-4BC6-840A-F47F46AA99CD}" type="sibTrans" cxnId="{1A678426-F2FF-45AA-A4D8-72DD8C0EB442}">
      <dgm:prSet/>
      <dgm:spPr/>
      <dgm:t>
        <a:bodyPr/>
        <a:lstStyle/>
        <a:p>
          <a:endParaRPr lang="en-US"/>
        </a:p>
      </dgm:t>
    </dgm:pt>
    <dgm:pt modelId="{7EA94AB8-8419-C942-B9A4-6E3435A8AC09}" type="pres">
      <dgm:prSet presAssocID="{5F8760F8-C1CD-4705-9419-071831BA1F61}" presName="linear" presStyleCnt="0">
        <dgm:presLayoutVars>
          <dgm:animLvl val="lvl"/>
          <dgm:resizeHandles val="exact"/>
        </dgm:presLayoutVars>
      </dgm:prSet>
      <dgm:spPr/>
    </dgm:pt>
    <dgm:pt modelId="{E7EF6211-41C5-5948-BF68-DF6F934ACD92}" type="pres">
      <dgm:prSet presAssocID="{50CCEF58-0510-4FAD-AE42-298C6B0BBB6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95BAFB-379C-A945-AB7E-0B294AD1157A}" type="pres">
      <dgm:prSet presAssocID="{72C62556-D177-4F80-BC2A-E0B4F3DA0C36}" presName="spacer" presStyleCnt="0"/>
      <dgm:spPr/>
    </dgm:pt>
    <dgm:pt modelId="{9EED96EB-E132-C04B-B177-6C4CD63CB69D}" type="pres">
      <dgm:prSet presAssocID="{2AC11312-0A38-4994-952B-E81A4B77BD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D1F448A-F957-E642-92C0-C21F446AF96A}" type="pres">
      <dgm:prSet presAssocID="{88FE806F-802D-4682-B70D-660B3661C09C}" presName="spacer" presStyleCnt="0"/>
      <dgm:spPr/>
    </dgm:pt>
    <dgm:pt modelId="{16B35809-D88E-894E-A0EF-CD44FC3EA846}" type="pres">
      <dgm:prSet presAssocID="{E82FA5C7-9BE7-404C-8B67-12010F30058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6E7404-BB46-7F4D-AC36-9CE276D71825}" type="presOf" srcId="{50CCEF58-0510-4FAD-AE42-298C6B0BBB6A}" destId="{E7EF6211-41C5-5948-BF68-DF6F934ACD92}" srcOrd="0" destOrd="0" presId="urn:microsoft.com/office/officeart/2005/8/layout/vList2"/>
    <dgm:cxn modelId="{1A678426-F2FF-45AA-A4D8-72DD8C0EB442}" srcId="{5F8760F8-C1CD-4705-9419-071831BA1F61}" destId="{E82FA5C7-9BE7-404C-8B67-12010F300581}" srcOrd="2" destOrd="0" parTransId="{797FECC6-251E-47A2-8F9B-C29BFB3A5279}" sibTransId="{1F6E6C27-4A81-4BC6-840A-F47F46AA99CD}"/>
    <dgm:cxn modelId="{659E1A28-A954-4C4B-A0D6-A5AC6D55C0DC}" type="presOf" srcId="{5F8760F8-C1CD-4705-9419-071831BA1F61}" destId="{7EA94AB8-8419-C942-B9A4-6E3435A8AC09}" srcOrd="0" destOrd="0" presId="urn:microsoft.com/office/officeart/2005/8/layout/vList2"/>
    <dgm:cxn modelId="{8E3DAA80-18A7-469A-93DD-6072BF3D99BB}" srcId="{5F8760F8-C1CD-4705-9419-071831BA1F61}" destId="{2AC11312-0A38-4994-952B-E81A4B77BD4D}" srcOrd="1" destOrd="0" parTransId="{B06864F3-DC5B-47A4-8D38-F873916315A1}" sibTransId="{88FE806F-802D-4682-B70D-660B3661C09C}"/>
    <dgm:cxn modelId="{5B566C84-608E-1945-A5B6-A634E57C875E}" type="presOf" srcId="{2AC11312-0A38-4994-952B-E81A4B77BD4D}" destId="{9EED96EB-E132-C04B-B177-6C4CD63CB69D}" srcOrd="0" destOrd="0" presId="urn:microsoft.com/office/officeart/2005/8/layout/vList2"/>
    <dgm:cxn modelId="{42A996BD-BF10-9F41-BD99-E00A8350DF5E}" type="presOf" srcId="{E82FA5C7-9BE7-404C-8B67-12010F300581}" destId="{16B35809-D88E-894E-A0EF-CD44FC3EA846}" srcOrd="0" destOrd="0" presId="urn:microsoft.com/office/officeart/2005/8/layout/vList2"/>
    <dgm:cxn modelId="{755CF5FB-3A3F-4BF9-93D5-9C02A964D336}" srcId="{5F8760F8-C1CD-4705-9419-071831BA1F61}" destId="{50CCEF58-0510-4FAD-AE42-298C6B0BBB6A}" srcOrd="0" destOrd="0" parTransId="{E576C1F5-83BA-4081-B371-09232BBD9AF4}" sibTransId="{72C62556-D177-4F80-BC2A-E0B4F3DA0C36}"/>
    <dgm:cxn modelId="{050DCF4A-8B0E-0F4E-9A9A-7BC6B9BEFD60}" type="presParOf" srcId="{7EA94AB8-8419-C942-B9A4-6E3435A8AC09}" destId="{E7EF6211-41C5-5948-BF68-DF6F934ACD92}" srcOrd="0" destOrd="0" presId="urn:microsoft.com/office/officeart/2005/8/layout/vList2"/>
    <dgm:cxn modelId="{E69E4717-359F-3B44-921D-1FB12414190F}" type="presParOf" srcId="{7EA94AB8-8419-C942-B9A4-6E3435A8AC09}" destId="{6295BAFB-379C-A945-AB7E-0B294AD1157A}" srcOrd="1" destOrd="0" presId="urn:microsoft.com/office/officeart/2005/8/layout/vList2"/>
    <dgm:cxn modelId="{518096C0-C303-FC40-8267-2DAAD1B3D1C7}" type="presParOf" srcId="{7EA94AB8-8419-C942-B9A4-6E3435A8AC09}" destId="{9EED96EB-E132-C04B-B177-6C4CD63CB69D}" srcOrd="2" destOrd="0" presId="urn:microsoft.com/office/officeart/2005/8/layout/vList2"/>
    <dgm:cxn modelId="{B9699238-8B22-DF40-8065-F5C04206EB31}" type="presParOf" srcId="{7EA94AB8-8419-C942-B9A4-6E3435A8AC09}" destId="{BD1F448A-F957-E642-92C0-C21F446AF96A}" srcOrd="3" destOrd="0" presId="urn:microsoft.com/office/officeart/2005/8/layout/vList2"/>
    <dgm:cxn modelId="{83B7EFAD-12DD-D948-A596-7C4125756846}" type="presParOf" srcId="{7EA94AB8-8419-C942-B9A4-6E3435A8AC09}" destId="{16B35809-D88E-894E-A0EF-CD44FC3EA8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DBC75F-0708-4D44-A3DB-0BA9207FB52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57EE0957-5CFC-4DF4-B12B-6BD7C33B98EA}">
      <dgm:prSet custT="1"/>
      <dgm:spPr/>
      <dgm:t>
        <a:bodyPr/>
        <a:lstStyle/>
        <a:p>
          <a:r>
            <a:rPr lang="en-US" sz="2000" dirty="0"/>
            <a:t>Arizona Rotarians take periodic trips to Mexico to learn more about microfinance</a:t>
          </a:r>
        </a:p>
      </dgm:t>
    </dgm:pt>
    <dgm:pt modelId="{CEBF4FAB-7D53-4C9A-B3BB-56344B5EDA64}" type="parTrans" cxnId="{079CF945-ECE2-4374-8A18-58854DEB4349}">
      <dgm:prSet/>
      <dgm:spPr/>
      <dgm:t>
        <a:bodyPr/>
        <a:lstStyle/>
        <a:p>
          <a:endParaRPr lang="en-US"/>
        </a:p>
      </dgm:t>
    </dgm:pt>
    <dgm:pt modelId="{3E3455AB-9664-4B99-A418-16868582C21D}" type="sibTrans" cxnId="{079CF945-ECE2-4374-8A18-58854DEB4349}">
      <dgm:prSet/>
      <dgm:spPr/>
      <dgm:t>
        <a:bodyPr/>
        <a:lstStyle/>
        <a:p>
          <a:endParaRPr lang="en-US"/>
        </a:p>
      </dgm:t>
    </dgm:pt>
    <dgm:pt modelId="{81AA9498-8A6D-4D4D-8C54-BAC913426B88}">
      <dgm:prSet custT="1"/>
      <dgm:spPr/>
      <dgm:t>
        <a:bodyPr/>
        <a:lstStyle/>
        <a:p>
          <a:r>
            <a:rPr lang="en-US" sz="2000" dirty="0"/>
            <a:t>The cost of these trips has been burdensome</a:t>
          </a:r>
        </a:p>
      </dgm:t>
    </dgm:pt>
    <dgm:pt modelId="{74B96D7C-1732-4E16-937A-D3EA910949F6}" type="parTrans" cxnId="{DFD9032C-39BD-4245-9FC9-CA8AC0818716}">
      <dgm:prSet/>
      <dgm:spPr/>
      <dgm:t>
        <a:bodyPr/>
        <a:lstStyle/>
        <a:p>
          <a:endParaRPr lang="en-US"/>
        </a:p>
      </dgm:t>
    </dgm:pt>
    <dgm:pt modelId="{0DBD99F1-3DA4-4E62-9F67-DBF6DA16AD49}" type="sibTrans" cxnId="{DFD9032C-39BD-4245-9FC9-CA8AC0818716}">
      <dgm:prSet/>
      <dgm:spPr/>
      <dgm:t>
        <a:bodyPr/>
        <a:lstStyle/>
        <a:p>
          <a:endParaRPr lang="en-US"/>
        </a:p>
      </dgm:t>
    </dgm:pt>
    <dgm:pt modelId="{49497AFF-8D18-4385-97DF-22FA9314C817}">
      <dgm:prSet custT="1"/>
      <dgm:spPr/>
      <dgm:t>
        <a:bodyPr/>
        <a:lstStyle/>
        <a:p>
          <a:r>
            <a:rPr lang="en-US" sz="2000" dirty="0"/>
            <a:t>ED&amp;E agrees to use interest earned on the microfinance loans to cover part or all of education oriented travel expenses to Mexico.</a:t>
          </a:r>
        </a:p>
      </dgm:t>
    </dgm:pt>
    <dgm:pt modelId="{EC6D49BA-C0B7-4A89-A3C5-76C0348D7EF8}" type="parTrans" cxnId="{6D86D2BC-BC9D-4941-9C19-49B155CE087E}">
      <dgm:prSet/>
      <dgm:spPr/>
      <dgm:t>
        <a:bodyPr/>
        <a:lstStyle/>
        <a:p>
          <a:endParaRPr lang="en-US"/>
        </a:p>
      </dgm:t>
    </dgm:pt>
    <dgm:pt modelId="{9280A36C-BE48-4E18-A23F-09072A4E4F51}" type="sibTrans" cxnId="{6D86D2BC-BC9D-4941-9C19-49B155CE087E}">
      <dgm:prSet/>
      <dgm:spPr/>
      <dgm:t>
        <a:bodyPr/>
        <a:lstStyle/>
        <a:p>
          <a:endParaRPr lang="en-US"/>
        </a:p>
      </dgm:t>
    </dgm:pt>
    <dgm:pt modelId="{9713E1C6-4A14-4454-B387-05FC2ECC1CFF}" type="pres">
      <dgm:prSet presAssocID="{37DBC75F-0708-4D44-A3DB-0BA9207FB52A}" presName="root" presStyleCnt="0">
        <dgm:presLayoutVars>
          <dgm:dir/>
          <dgm:resizeHandles val="exact"/>
        </dgm:presLayoutVars>
      </dgm:prSet>
      <dgm:spPr/>
    </dgm:pt>
    <dgm:pt modelId="{3A3F2F9C-3605-4E38-8117-0B40532E1FFE}" type="pres">
      <dgm:prSet presAssocID="{57EE0957-5CFC-4DF4-B12B-6BD7C33B98EA}" presName="compNode" presStyleCnt="0"/>
      <dgm:spPr/>
    </dgm:pt>
    <dgm:pt modelId="{297F68B2-CB2C-400F-83FE-756D35DF3FD9}" type="pres">
      <dgm:prSet presAssocID="{57EE0957-5CFC-4DF4-B12B-6BD7C33B98E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7549D310-DFDB-44EA-8DCD-E5B1EA66CF41}" type="pres">
      <dgm:prSet presAssocID="{57EE0957-5CFC-4DF4-B12B-6BD7C33B98EA}" presName="spaceRect" presStyleCnt="0"/>
      <dgm:spPr/>
    </dgm:pt>
    <dgm:pt modelId="{C3BABA6D-BED4-4823-B080-F5FD49DE85E8}" type="pres">
      <dgm:prSet presAssocID="{57EE0957-5CFC-4DF4-B12B-6BD7C33B98EA}" presName="textRect" presStyleLbl="revTx" presStyleIdx="0" presStyleCnt="3">
        <dgm:presLayoutVars>
          <dgm:chMax val="1"/>
          <dgm:chPref val="1"/>
        </dgm:presLayoutVars>
      </dgm:prSet>
      <dgm:spPr/>
    </dgm:pt>
    <dgm:pt modelId="{87388F75-121E-4FC0-AE95-5C2E84FA36CB}" type="pres">
      <dgm:prSet presAssocID="{3E3455AB-9664-4B99-A418-16868582C21D}" presName="sibTrans" presStyleCnt="0"/>
      <dgm:spPr/>
    </dgm:pt>
    <dgm:pt modelId="{4045B0AD-4D73-4C77-9A7F-149F9F247667}" type="pres">
      <dgm:prSet presAssocID="{81AA9498-8A6D-4D4D-8C54-BAC913426B88}" presName="compNode" presStyleCnt="0"/>
      <dgm:spPr/>
    </dgm:pt>
    <dgm:pt modelId="{7B1EBB66-FB23-41F9-A1EC-6EF7C88BD1C9}" type="pres">
      <dgm:prSet presAssocID="{81AA9498-8A6D-4D4D-8C54-BAC913426B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3E901312-F84C-40E4-BFF8-71226A69E126}" type="pres">
      <dgm:prSet presAssocID="{81AA9498-8A6D-4D4D-8C54-BAC913426B88}" presName="spaceRect" presStyleCnt="0"/>
      <dgm:spPr/>
    </dgm:pt>
    <dgm:pt modelId="{7E655E66-4B02-4A2B-A624-94C5FBBBEFC9}" type="pres">
      <dgm:prSet presAssocID="{81AA9498-8A6D-4D4D-8C54-BAC913426B88}" presName="textRect" presStyleLbl="revTx" presStyleIdx="1" presStyleCnt="3">
        <dgm:presLayoutVars>
          <dgm:chMax val="1"/>
          <dgm:chPref val="1"/>
        </dgm:presLayoutVars>
      </dgm:prSet>
      <dgm:spPr/>
    </dgm:pt>
    <dgm:pt modelId="{9B0FC487-B8AE-4688-A13A-D1489C27E85D}" type="pres">
      <dgm:prSet presAssocID="{0DBD99F1-3DA4-4E62-9F67-DBF6DA16AD49}" presName="sibTrans" presStyleCnt="0"/>
      <dgm:spPr/>
    </dgm:pt>
    <dgm:pt modelId="{B86DF410-9817-44C4-9029-5574C45AF80E}" type="pres">
      <dgm:prSet presAssocID="{49497AFF-8D18-4385-97DF-22FA9314C817}" presName="compNode" presStyleCnt="0"/>
      <dgm:spPr/>
    </dgm:pt>
    <dgm:pt modelId="{5D1714D8-51BC-4927-836C-5A386C1D8F9C}" type="pres">
      <dgm:prSet presAssocID="{49497AFF-8D18-4385-97DF-22FA9314C81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B2E110EA-78D4-46B2-8797-E38B717F154B}" type="pres">
      <dgm:prSet presAssocID="{49497AFF-8D18-4385-97DF-22FA9314C817}" presName="spaceRect" presStyleCnt="0"/>
      <dgm:spPr/>
    </dgm:pt>
    <dgm:pt modelId="{A8E1E277-BCC4-4A1F-A490-2016B6E34115}" type="pres">
      <dgm:prSet presAssocID="{49497AFF-8D18-4385-97DF-22FA9314C81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FD9032C-39BD-4245-9FC9-CA8AC0818716}" srcId="{37DBC75F-0708-4D44-A3DB-0BA9207FB52A}" destId="{81AA9498-8A6D-4D4D-8C54-BAC913426B88}" srcOrd="1" destOrd="0" parTransId="{74B96D7C-1732-4E16-937A-D3EA910949F6}" sibTransId="{0DBD99F1-3DA4-4E62-9F67-DBF6DA16AD49}"/>
    <dgm:cxn modelId="{195DBB3A-8671-445A-832B-7463AFBBC257}" type="presOf" srcId="{37DBC75F-0708-4D44-A3DB-0BA9207FB52A}" destId="{9713E1C6-4A14-4454-B387-05FC2ECC1CFF}" srcOrd="0" destOrd="0" presId="urn:microsoft.com/office/officeart/2018/2/layout/IconLabelList"/>
    <dgm:cxn modelId="{079CF945-ECE2-4374-8A18-58854DEB4349}" srcId="{37DBC75F-0708-4D44-A3DB-0BA9207FB52A}" destId="{57EE0957-5CFC-4DF4-B12B-6BD7C33B98EA}" srcOrd="0" destOrd="0" parTransId="{CEBF4FAB-7D53-4C9A-B3BB-56344B5EDA64}" sibTransId="{3E3455AB-9664-4B99-A418-16868582C21D}"/>
    <dgm:cxn modelId="{11C770A1-0109-4984-AFF1-EEE6F8C9A861}" type="presOf" srcId="{81AA9498-8A6D-4D4D-8C54-BAC913426B88}" destId="{7E655E66-4B02-4A2B-A624-94C5FBBBEFC9}" srcOrd="0" destOrd="0" presId="urn:microsoft.com/office/officeart/2018/2/layout/IconLabelList"/>
    <dgm:cxn modelId="{E1959DA1-B348-4CB7-B48F-526FD709C3F4}" type="presOf" srcId="{57EE0957-5CFC-4DF4-B12B-6BD7C33B98EA}" destId="{C3BABA6D-BED4-4823-B080-F5FD49DE85E8}" srcOrd="0" destOrd="0" presId="urn:microsoft.com/office/officeart/2018/2/layout/IconLabelList"/>
    <dgm:cxn modelId="{6D86D2BC-BC9D-4941-9C19-49B155CE087E}" srcId="{37DBC75F-0708-4D44-A3DB-0BA9207FB52A}" destId="{49497AFF-8D18-4385-97DF-22FA9314C817}" srcOrd="2" destOrd="0" parTransId="{EC6D49BA-C0B7-4A89-A3C5-76C0348D7EF8}" sibTransId="{9280A36C-BE48-4E18-A23F-09072A4E4F51}"/>
    <dgm:cxn modelId="{67305AD8-12CE-447E-8E4B-E4E934FFAD40}" type="presOf" srcId="{49497AFF-8D18-4385-97DF-22FA9314C817}" destId="{A8E1E277-BCC4-4A1F-A490-2016B6E34115}" srcOrd="0" destOrd="0" presId="urn:microsoft.com/office/officeart/2018/2/layout/IconLabelList"/>
    <dgm:cxn modelId="{B4F8209C-1CFB-4941-8411-184392B1ED34}" type="presParOf" srcId="{9713E1C6-4A14-4454-B387-05FC2ECC1CFF}" destId="{3A3F2F9C-3605-4E38-8117-0B40532E1FFE}" srcOrd="0" destOrd="0" presId="urn:microsoft.com/office/officeart/2018/2/layout/IconLabelList"/>
    <dgm:cxn modelId="{B4088A4B-722F-4DB4-BF8B-007906340F3D}" type="presParOf" srcId="{3A3F2F9C-3605-4E38-8117-0B40532E1FFE}" destId="{297F68B2-CB2C-400F-83FE-756D35DF3FD9}" srcOrd="0" destOrd="0" presId="urn:microsoft.com/office/officeart/2018/2/layout/IconLabelList"/>
    <dgm:cxn modelId="{30D7F1F2-3FD9-4E5E-9EFF-AE4609B89B45}" type="presParOf" srcId="{3A3F2F9C-3605-4E38-8117-0B40532E1FFE}" destId="{7549D310-DFDB-44EA-8DCD-E5B1EA66CF41}" srcOrd="1" destOrd="0" presId="urn:microsoft.com/office/officeart/2018/2/layout/IconLabelList"/>
    <dgm:cxn modelId="{400CC3DA-E8BD-4F10-A9C4-2ACEE6690D54}" type="presParOf" srcId="{3A3F2F9C-3605-4E38-8117-0B40532E1FFE}" destId="{C3BABA6D-BED4-4823-B080-F5FD49DE85E8}" srcOrd="2" destOrd="0" presId="urn:microsoft.com/office/officeart/2018/2/layout/IconLabelList"/>
    <dgm:cxn modelId="{DA797076-455B-4D04-B07E-767DE72D99D5}" type="presParOf" srcId="{9713E1C6-4A14-4454-B387-05FC2ECC1CFF}" destId="{87388F75-121E-4FC0-AE95-5C2E84FA36CB}" srcOrd="1" destOrd="0" presId="urn:microsoft.com/office/officeart/2018/2/layout/IconLabelList"/>
    <dgm:cxn modelId="{7E1FF072-C313-4716-AC25-9C87DE328FFD}" type="presParOf" srcId="{9713E1C6-4A14-4454-B387-05FC2ECC1CFF}" destId="{4045B0AD-4D73-4C77-9A7F-149F9F247667}" srcOrd="2" destOrd="0" presId="urn:microsoft.com/office/officeart/2018/2/layout/IconLabelList"/>
    <dgm:cxn modelId="{4932A1E1-23BC-4B45-842F-CBB9732BF9C8}" type="presParOf" srcId="{4045B0AD-4D73-4C77-9A7F-149F9F247667}" destId="{7B1EBB66-FB23-41F9-A1EC-6EF7C88BD1C9}" srcOrd="0" destOrd="0" presId="urn:microsoft.com/office/officeart/2018/2/layout/IconLabelList"/>
    <dgm:cxn modelId="{EEB417FB-F1E4-4152-B774-1E23C300B175}" type="presParOf" srcId="{4045B0AD-4D73-4C77-9A7F-149F9F247667}" destId="{3E901312-F84C-40E4-BFF8-71226A69E126}" srcOrd="1" destOrd="0" presId="urn:microsoft.com/office/officeart/2018/2/layout/IconLabelList"/>
    <dgm:cxn modelId="{5B3D3AF5-9E18-467E-96EE-4C52FF21DD02}" type="presParOf" srcId="{4045B0AD-4D73-4C77-9A7F-149F9F247667}" destId="{7E655E66-4B02-4A2B-A624-94C5FBBBEFC9}" srcOrd="2" destOrd="0" presId="urn:microsoft.com/office/officeart/2018/2/layout/IconLabelList"/>
    <dgm:cxn modelId="{C5E9C1E4-62A3-4933-855E-6D2C2BAD8A19}" type="presParOf" srcId="{9713E1C6-4A14-4454-B387-05FC2ECC1CFF}" destId="{9B0FC487-B8AE-4688-A13A-D1489C27E85D}" srcOrd="3" destOrd="0" presId="urn:microsoft.com/office/officeart/2018/2/layout/IconLabelList"/>
    <dgm:cxn modelId="{D5029E83-1DE9-4646-8CED-1DFA3612CA7D}" type="presParOf" srcId="{9713E1C6-4A14-4454-B387-05FC2ECC1CFF}" destId="{B86DF410-9817-44C4-9029-5574C45AF80E}" srcOrd="4" destOrd="0" presId="urn:microsoft.com/office/officeart/2018/2/layout/IconLabelList"/>
    <dgm:cxn modelId="{2A913A78-B57F-476F-888B-9CE94E6DFF8B}" type="presParOf" srcId="{B86DF410-9817-44C4-9029-5574C45AF80E}" destId="{5D1714D8-51BC-4927-836C-5A386C1D8F9C}" srcOrd="0" destOrd="0" presId="urn:microsoft.com/office/officeart/2018/2/layout/IconLabelList"/>
    <dgm:cxn modelId="{921D50A1-AC49-4567-943C-C53C2C5E3B3F}" type="presParOf" srcId="{B86DF410-9817-44C4-9029-5574C45AF80E}" destId="{B2E110EA-78D4-46B2-8797-E38B717F154B}" srcOrd="1" destOrd="0" presId="urn:microsoft.com/office/officeart/2018/2/layout/IconLabelList"/>
    <dgm:cxn modelId="{2213A5C2-C433-4DF5-92B3-BBDA5CDEF251}" type="presParOf" srcId="{B86DF410-9817-44C4-9029-5574C45AF80E}" destId="{A8E1E277-BCC4-4A1F-A490-2016B6E3411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E218BA-C97B-46D1-B43F-71E9844F96C5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751537-5CE3-4D4C-8803-07569839D372}">
      <dgm:prSet/>
      <dgm:spPr/>
      <dgm:t>
        <a:bodyPr/>
        <a:lstStyle/>
        <a:p>
          <a:r>
            <a:rPr lang="en-US" dirty="0"/>
            <a:t>No </a:t>
          </a:r>
          <a:r>
            <a:rPr lang="en-US" dirty="0" err="1"/>
            <a:t>individualArizona</a:t>
          </a:r>
          <a:r>
            <a:rPr lang="en-US" dirty="0"/>
            <a:t> Rotary Club Foundations need to manage either funding or reporting</a:t>
          </a:r>
        </a:p>
      </dgm:t>
    </dgm:pt>
    <dgm:pt modelId="{5187D270-1AA3-4FD8-ABBA-7452D12C84EE}" type="parTrans" cxnId="{44983E16-F605-4CEE-BE24-B5E3E7811034}">
      <dgm:prSet/>
      <dgm:spPr/>
      <dgm:t>
        <a:bodyPr/>
        <a:lstStyle/>
        <a:p>
          <a:endParaRPr lang="en-US"/>
        </a:p>
      </dgm:t>
    </dgm:pt>
    <dgm:pt modelId="{F0AFC8DA-936E-4727-9AFF-362F3FA74C0F}" type="sibTrans" cxnId="{44983E16-F605-4CEE-BE24-B5E3E7811034}">
      <dgm:prSet/>
      <dgm:spPr/>
      <dgm:t>
        <a:bodyPr/>
        <a:lstStyle/>
        <a:p>
          <a:endParaRPr lang="en-US"/>
        </a:p>
      </dgm:t>
    </dgm:pt>
    <dgm:pt modelId="{7BED86D4-998E-4118-A2BA-84EB8CE22B64}">
      <dgm:prSet/>
      <dgm:spPr/>
      <dgm:t>
        <a:bodyPr/>
        <a:lstStyle/>
        <a:p>
          <a:r>
            <a:rPr lang="en-US"/>
            <a:t>Some or all educational travel to Mexico can be reimbursed</a:t>
          </a:r>
        </a:p>
      </dgm:t>
    </dgm:pt>
    <dgm:pt modelId="{D73062F5-AF88-4ECF-A811-D7F6BCD1218F}" type="parTrans" cxnId="{BC8808EE-9F51-4BB9-BA4F-290F7E9CA924}">
      <dgm:prSet/>
      <dgm:spPr/>
      <dgm:t>
        <a:bodyPr/>
        <a:lstStyle/>
        <a:p>
          <a:endParaRPr lang="en-US"/>
        </a:p>
      </dgm:t>
    </dgm:pt>
    <dgm:pt modelId="{E67EAF71-AFF6-40D9-9397-447EBA747DB1}" type="sibTrans" cxnId="{BC8808EE-9F51-4BB9-BA4F-290F7E9CA924}">
      <dgm:prSet/>
      <dgm:spPr/>
      <dgm:t>
        <a:bodyPr/>
        <a:lstStyle/>
        <a:p>
          <a:endParaRPr lang="en-US"/>
        </a:p>
      </dgm:t>
    </dgm:pt>
    <dgm:pt modelId="{7888A44E-EB8F-4422-940B-F11C635D013F}">
      <dgm:prSet/>
      <dgm:spPr/>
      <dgm:t>
        <a:bodyPr/>
        <a:lstStyle/>
        <a:p>
          <a:r>
            <a:rPr lang="en-US" dirty="0"/>
            <a:t>Contributions from Arizona Rotarians and Clubs will benefit from interest payments </a:t>
          </a:r>
        </a:p>
      </dgm:t>
    </dgm:pt>
    <dgm:pt modelId="{141750A3-86F4-4EF6-A6A4-9B0855D9495C}" type="parTrans" cxnId="{C7C0DC46-F88C-4AAD-B811-03168BA8411D}">
      <dgm:prSet/>
      <dgm:spPr/>
      <dgm:t>
        <a:bodyPr/>
        <a:lstStyle/>
        <a:p>
          <a:endParaRPr lang="en-US"/>
        </a:p>
      </dgm:t>
    </dgm:pt>
    <dgm:pt modelId="{60AAF6A0-DB4B-447B-B70B-0DA7F0B76EEA}" type="sibTrans" cxnId="{C7C0DC46-F88C-4AAD-B811-03168BA8411D}">
      <dgm:prSet/>
      <dgm:spPr/>
      <dgm:t>
        <a:bodyPr/>
        <a:lstStyle/>
        <a:p>
          <a:endParaRPr lang="en-US"/>
        </a:p>
      </dgm:t>
    </dgm:pt>
    <dgm:pt modelId="{1673643D-7357-4A62-A839-50EF919A957B}">
      <dgm:prSet/>
      <dgm:spPr/>
      <dgm:t>
        <a:bodyPr/>
        <a:lstStyle/>
        <a:p>
          <a:r>
            <a:rPr lang="en-US"/>
            <a:t>ED&amp;E will redirect funds, on a best efforts basis, if the Arizona Rotary donors no longer wish to be involved in the Mexico program</a:t>
          </a:r>
        </a:p>
      </dgm:t>
    </dgm:pt>
    <dgm:pt modelId="{399151A8-46DE-4541-8974-EAED4CC85873}" type="parTrans" cxnId="{F4CA0DE5-7E9B-4D44-8251-B05AFE371BB5}">
      <dgm:prSet/>
      <dgm:spPr/>
      <dgm:t>
        <a:bodyPr/>
        <a:lstStyle/>
        <a:p>
          <a:endParaRPr lang="en-US"/>
        </a:p>
      </dgm:t>
    </dgm:pt>
    <dgm:pt modelId="{72E832AE-35CD-48E3-928F-8459A1F556F3}" type="sibTrans" cxnId="{F4CA0DE5-7E9B-4D44-8251-B05AFE371BB5}">
      <dgm:prSet/>
      <dgm:spPr/>
      <dgm:t>
        <a:bodyPr/>
        <a:lstStyle/>
        <a:p>
          <a:endParaRPr lang="en-US"/>
        </a:p>
      </dgm:t>
    </dgm:pt>
    <dgm:pt modelId="{8D25A63B-68C2-9242-9E3B-D29C69C086DC}" type="pres">
      <dgm:prSet presAssocID="{DDE218BA-C97B-46D1-B43F-71E9844F96C5}" presName="matrix" presStyleCnt="0">
        <dgm:presLayoutVars>
          <dgm:chMax val="1"/>
          <dgm:dir/>
          <dgm:resizeHandles val="exact"/>
        </dgm:presLayoutVars>
      </dgm:prSet>
      <dgm:spPr/>
    </dgm:pt>
    <dgm:pt modelId="{8E625432-4F13-0645-8B23-C220DDE8B401}" type="pres">
      <dgm:prSet presAssocID="{DDE218BA-C97B-46D1-B43F-71E9844F96C5}" presName="axisShape" presStyleLbl="bgShp" presStyleIdx="0" presStyleCnt="1"/>
      <dgm:spPr/>
    </dgm:pt>
    <dgm:pt modelId="{22058FE5-60ED-0C41-B124-EC033E6DDBB7}" type="pres">
      <dgm:prSet presAssocID="{DDE218BA-C97B-46D1-B43F-71E9844F96C5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81DEED-7DA9-1A4B-B1CC-EABF147A8C9E}" type="pres">
      <dgm:prSet presAssocID="{DDE218BA-C97B-46D1-B43F-71E9844F96C5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6067977-96FC-5E47-B05F-326DF5393945}" type="pres">
      <dgm:prSet presAssocID="{DDE218BA-C97B-46D1-B43F-71E9844F96C5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BB29837-5AE1-D641-9D7B-66815A0718DE}" type="pres">
      <dgm:prSet presAssocID="{DDE218BA-C97B-46D1-B43F-71E9844F96C5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4983E16-F605-4CEE-BE24-B5E3E7811034}" srcId="{DDE218BA-C97B-46D1-B43F-71E9844F96C5}" destId="{29751537-5CE3-4D4C-8803-07569839D372}" srcOrd="0" destOrd="0" parTransId="{5187D270-1AA3-4FD8-ABBA-7452D12C84EE}" sibTransId="{F0AFC8DA-936E-4727-9AFF-362F3FA74C0F}"/>
    <dgm:cxn modelId="{C643D12B-28C7-2149-8720-9673678B3E68}" type="presOf" srcId="{DDE218BA-C97B-46D1-B43F-71E9844F96C5}" destId="{8D25A63B-68C2-9242-9E3B-D29C69C086DC}" srcOrd="0" destOrd="0" presId="urn:microsoft.com/office/officeart/2005/8/layout/matrix2"/>
    <dgm:cxn modelId="{42AA093B-A216-2E4B-9AF4-BA961ED662D9}" type="presOf" srcId="{7888A44E-EB8F-4422-940B-F11C635D013F}" destId="{D6067977-96FC-5E47-B05F-326DF5393945}" srcOrd="0" destOrd="0" presId="urn:microsoft.com/office/officeart/2005/8/layout/matrix2"/>
    <dgm:cxn modelId="{C7C0DC46-F88C-4AAD-B811-03168BA8411D}" srcId="{DDE218BA-C97B-46D1-B43F-71E9844F96C5}" destId="{7888A44E-EB8F-4422-940B-F11C635D013F}" srcOrd="2" destOrd="0" parTransId="{141750A3-86F4-4EF6-A6A4-9B0855D9495C}" sibTransId="{60AAF6A0-DB4B-447B-B70B-0DA7F0B76EEA}"/>
    <dgm:cxn modelId="{6188B76B-4118-6642-B800-CE03871E7964}" type="presOf" srcId="{7BED86D4-998E-4118-A2BA-84EB8CE22B64}" destId="{D781DEED-7DA9-1A4B-B1CC-EABF147A8C9E}" srcOrd="0" destOrd="0" presId="urn:microsoft.com/office/officeart/2005/8/layout/matrix2"/>
    <dgm:cxn modelId="{8DAD39D1-E45A-8E4C-A9FC-7C2FD46CAE54}" type="presOf" srcId="{29751537-5CE3-4D4C-8803-07569839D372}" destId="{22058FE5-60ED-0C41-B124-EC033E6DDBB7}" srcOrd="0" destOrd="0" presId="urn:microsoft.com/office/officeart/2005/8/layout/matrix2"/>
    <dgm:cxn modelId="{F4CA0DE5-7E9B-4D44-8251-B05AFE371BB5}" srcId="{DDE218BA-C97B-46D1-B43F-71E9844F96C5}" destId="{1673643D-7357-4A62-A839-50EF919A957B}" srcOrd="3" destOrd="0" parTransId="{399151A8-46DE-4541-8974-EAED4CC85873}" sibTransId="{72E832AE-35CD-48E3-928F-8459A1F556F3}"/>
    <dgm:cxn modelId="{814FCFEA-DDF8-AE4E-A3C7-5A03F0DCDEE9}" type="presOf" srcId="{1673643D-7357-4A62-A839-50EF919A957B}" destId="{8BB29837-5AE1-D641-9D7B-66815A0718DE}" srcOrd="0" destOrd="0" presId="urn:microsoft.com/office/officeart/2005/8/layout/matrix2"/>
    <dgm:cxn modelId="{BC8808EE-9F51-4BB9-BA4F-290F7E9CA924}" srcId="{DDE218BA-C97B-46D1-B43F-71E9844F96C5}" destId="{7BED86D4-998E-4118-A2BA-84EB8CE22B64}" srcOrd="1" destOrd="0" parTransId="{D73062F5-AF88-4ECF-A811-D7F6BCD1218F}" sibTransId="{E67EAF71-AFF6-40D9-9397-447EBA747DB1}"/>
    <dgm:cxn modelId="{C10566ED-C1E9-AE49-8F17-B932FA99C924}" type="presParOf" srcId="{8D25A63B-68C2-9242-9E3B-D29C69C086DC}" destId="{8E625432-4F13-0645-8B23-C220DDE8B401}" srcOrd="0" destOrd="0" presId="urn:microsoft.com/office/officeart/2005/8/layout/matrix2"/>
    <dgm:cxn modelId="{BD2977F5-79DE-A844-BF19-6FE141E5A386}" type="presParOf" srcId="{8D25A63B-68C2-9242-9E3B-D29C69C086DC}" destId="{22058FE5-60ED-0C41-B124-EC033E6DDBB7}" srcOrd="1" destOrd="0" presId="urn:microsoft.com/office/officeart/2005/8/layout/matrix2"/>
    <dgm:cxn modelId="{EFC4B518-6FCB-A04E-B234-B9842C0D94A5}" type="presParOf" srcId="{8D25A63B-68C2-9242-9E3B-D29C69C086DC}" destId="{D781DEED-7DA9-1A4B-B1CC-EABF147A8C9E}" srcOrd="2" destOrd="0" presId="urn:microsoft.com/office/officeart/2005/8/layout/matrix2"/>
    <dgm:cxn modelId="{C25A3021-0891-474D-A06B-42A4D9E1D6E1}" type="presParOf" srcId="{8D25A63B-68C2-9242-9E3B-D29C69C086DC}" destId="{D6067977-96FC-5E47-B05F-326DF5393945}" srcOrd="3" destOrd="0" presId="urn:microsoft.com/office/officeart/2005/8/layout/matrix2"/>
    <dgm:cxn modelId="{1081D5A3-9D67-D541-9B49-A62FCFEC00CF}" type="presParOf" srcId="{8D25A63B-68C2-9242-9E3B-D29C69C086DC}" destId="{8BB29837-5AE1-D641-9D7B-66815A0718D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3BEF8-1DEE-254B-8841-3D31F2318BEB}">
      <dsp:nvSpPr>
        <dsp:cNvPr id="0" name=""/>
        <dsp:cNvSpPr/>
      </dsp:nvSpPr>
      <dsp:spPr>
        <a:xfrm>
          <a:off x="0" y="48969"/>
          <a:ext cx="10515600" cy="1352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Arizona Rotary Clubs want to invest in Mexico to improve local economies</a:t>
          </a:r>
        </a:p>
      </dsp:txBody>
      <dsp:txXfrm>
        <a:off x="66025" y="114994"/>
        <a:ext cx="10383550" cy="1220470"/>
      </dsp:txXfrm>
    </dsp:sp>
    <dsp:sp modelId="{01365635-B1BB-F940-8E79-A7FE7C60F5FF}">
      <dsp:nvSpPr>
        <dsp:cNvPr id="0" name=""/>
        <dsp:cNvSpPr/>
      </dsp:nvSpPr>
      <dsp:spPr>
        <a:xfrm>
          <a:off x="0" y="1499409"/>
          <a:ext cx="10515600" cy="135252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Microfinance offers an effective strategy to accomplish this goal</a:t>
          </a:r>
        </a:p>
      </dsp:txBody>
      <dsp:txXfrm>
        <a:off x="66025" y="1565434"/>
        <a:ext cx="10383550" cy="1220470"/>
      </dsp:txXfrm>
    </dsp:sp>
    <dsp:sp modelId="{1635959D-0DBD-4C41-BC44-39CF82039E03}">
      <dsp:nvSpPr>
        <dsp:cNvPr id="0" name=""/>
        <dsp:cNvSpPr/>
      </dsp:nvSpPr>
      <dsp:spPr>
        <a:xfrm>
          <a:off x="0" y="2949848"/>
          <a:ext cx="10515600" cy="135252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These clubs want a convenient, safe, and effective way to do microfinance in Mexico</a:t>
          </a:r>
        </a:p>
      </dsp:txBody>
      <dsp:txXfrm>
        <a:off x="66025" y="3015873"/>
        <a:ext cx="10383550" cy="1220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4912C-1ED6-4D58-ABF8-9656E4D0AAF2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8967A-15B9-47E3-9523-C26FC55BE7D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6B615-7861-4525-BD4B-574391FCCAE6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501c3 charity based in Florida; recognized as a public charity for contribution purposes by the IRS; operated continuously since 1977</a:t>
          </a:r>
        </a:p>
      </dsp:txBody>
      <dsp:txXfrm>
        <a:off x="1507738" y="707092"/>
        <a:ext cx="9007861" cy="1305401"/>
      </dsp:txXfrm>
    </dsp:sp>
    <dsp:sp modelId="{2C8CAEFD-2915-4AE3-B018-DC355C45AEAF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2BE0D-AFD4-415D-83A5-2C08A5A6B481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F2ACE-FF16-478F-B351-AED8DB150CB0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Charitable arm of the Rotary Action Group for Community Economic Development (much as the Rotary Foundation is the charitable arm of Rotary International)</a:t>
          </a:r>
        </a:p>
      </dsp:txBody>
      <dsp:txXfrm>
        <a:off x="1507738" y="2338844"/>
        <a:ext cx="9007861" cy="1305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72D17-B89D-40D7-A2B5-2008AE40DBEC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617DA-7D62-474D-95F2-07A38DF688ED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1718-8C49-45B4-B557-F749ED48876A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Members of a Rotary Club in Arizona will make charitable contributions to Economic Development and Empowerment Fdn</a:t>
          </a:r>
        </a:p>
      </dsp:txBody>
      <dsp:txXfrm>
        <a:off x="1437631" y="531"/>
        <a:ext cx="9077968" cy="1244702"/>
      </dsp:txXfrm>
    </dsp:sp>
    <dsp:sp modelId="{5CDAA521-47C9-4DB2-ABE6-AF901A0B2B1C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1603D-75EB-41BE-BDB5-75E0BD959759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31B18-355F-461C-AED6-6EADEDE43AD8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ED&amp;E consolidates those funds, then loans them to </a:t>
          </a:r>
          <a:r>
            <a:rPr lang="en-US" sz="2100" kern="1200" dirty="0" err="1"/>
            <a:t>FinReg</a:t>
          </a:r>
          <a:r>
            <a:rPr lang="en-US" sz="2100" kern="1200" dirty="0"/>
            <a:t> in Hermosillo, Sonora, Mexico for six months.  </a:t>
          </a:r>
          <a:r>
            <a:rPr lang="en-US" sz="2100" kern="1200" dirty="0" err="1"/>
            <a:t>FinReg</a:t>
          </a:r>
          <a:r>
            <a:rPr lang="en-US" sz="2100" kern="1200" dirty="0"/>
            <a:t> agrees to pay ED&amp;E principal plus interest of 3% after six months (much like a certificate of deposit at a bank).</a:t>
          </a:r>
        </a:p>
      </dsp:txBody>
      <dsp:txXfrm>
        <a:off x="1437631" y="1556410"/>
        <a:ext cx="9077968" cy="1244702"/>
      </dsp:txXfrm>
    </dsp:sp>
    <dsp:sp modelId="{A0313F4C-F480-4A22-878F-1A1E65CAD3D2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1114C-74D9-4D34-A42F-AB08DE0C5A79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5C096-12F9-4F5D-B2C3-EDC814A3D2C9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FinReg establishes a separate bank account for each investment tranche from Arizona Rotary Clubs</a:t>
          </a:r>
        </a:p>
      </dsp:txBody>
      <dsp:txXfrm>
        <a:off x="1437631" y="3112289"/>
        <a:ext cx="9077968" cy="1244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F6211-41C5-5948-BF68-DF6F934ACD92}">
      <dsp:nvSpPr>
        <dsp:cNvPr id="0" name=""/>
        <dsp:cNvSpPr/>
      </dsp:nvSpPr>
      <dsp:spPr>
        <a:xfrm>
          <a:off x="0" y="239712"/>
          <a:ext cx="10515600" cy="1233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FinReg then begins making microfinance loans using the Arizona Rotary Club money.  Loans are made for six months.</a:t>
          </a:r>
        </a:p>
      </dsp:txBody>
      <dsp:txXfrm>
        <a:off x="60199" y="299911"/>
        <a:ext cx="10395202" cy="1112781"/>
      </dsp:txXfrm>
    </dsp:sp>
    <dsp:sp modelId="{9EED96EB-E132-C04B-B177-6C4CD63CB69D}">
      <dsp:nvSpPr>
        <dsp:cNvPr id="0" name=""/>
        <dsp:cNvSpPr/>
      </dsp:nvSpPr>
      <dsp:spPr>
        <a:xfrm>
          <a:off x="0" y="1562172"/>
          <a:ext cx="10515600" cy="1233179"/>
        </a:xfrm>
        <a:prstGeom prst="roundRect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FinReg customers then make regular payments back to FinReg.</a:t>
          </a:r>
        </a:p>
      </dsp:txBody>
      <dsp:txXfrm>
        <a:off x="60199" y="1622371"/>
        <a:ext cx="10395202" cy="1112781"/>
      </dsp:txXfrm>
    </dsp:sp>
    <dsp:sp modelId="{16B35809-D88E-894E-A0EF-CD44FC3EA846}">
      <dsp:nvSpPr>
        <dsp:cNvPr id="0" name=""/>
        <dsp:cNvSpPr/>
      </dsp:nvSpPr>
      <dsp:spPr>
        <a:xfrm>
          <a:off x="0" y="2884631"/>
          <a:ext cx="10515600" cy="1233179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FinReg</a:t>
          </a:r>
          <a:r>
            <a:rPr lang="en-US" sz="3100" kern="1200" dirty="0"/>
            <a:t> will provide monthly statements to ED&amp;E to track the money (and ED&amp;E will do accounting)</a:t>
          </a:r>
        </a:p>
      </dsp:txBody>
      <dsp:txXfrm>
        <a:off x="60199" y="2944830"/>
        <a:ext cx="10395202" cy="11127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F68B2-CB2C-400F-83FE-756D35DF3FD9}">
      <dsp:nvSpPr>
        <dsp:cNvPr id="0" name=""/>
        <dsp:cNvSpPr/>
      </dsp:nvSpPr>
      <dsp:spPr>
        <a:xfrm>
          <a:off x="2772603" y="158687"/>
          <a:ext cx="797343" cy="7973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ABA6D-BED4-4823-B080-F5FD49DE85E8}">
      <dsp:nvSpPr>
        <dsp:cNvPr id="0" name=""/>
        <dsp:cNvSpPr/>
      </dsp:nvSpPr>
      <dsp:spPr>
        <a:xfrm>
          <a:off x="2285337" y="1588802"/>
          <a:ext cx="1771875" cy="278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Arizona Rotarians take periodic trips to Mexico to learn more about microfinance</a:t>
          </a:r>
        </a:p>
      </dsp:txBody>
      <dsp:txXfrm>
        <a:off x="2285337" y="1588802"/>
        <a:ext cx="1771875" cy="2787934"/>
      </dsp:txXfrm>
    </dsp:sp>
    <dsp:sp modelId="{7B1EBB66-FB23-41F9-A1EC-6EF7C88BD1C9}">
      <dsp:nvSpPr>
        <dsp:cNvPr id="0" name=""/>
        <dsp:cNvSpPr/>
      </dsp:nvSpPr>
      <dsp:spPr>
        <a:xfrm>
          <a:off x="4854556" y="158687"/>
          <a:ext cx="797343" cy="7973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55E66-4B02-4A2B-A624-94C5FBBBEFC9}">
      <dsp:nvSpPr>
        <dsp:cNvPr id="0" name=""/>
        <dsp:cNvSpPr/>
      </dsp:nvSpPr>
      <dsp:spPr>
        <a:xfrm>
          <a:off x="4367290" y="1588802"/>
          <a:ext cx="1771875" cy="278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cost of these trips has been burdensome</a:t>
          </a:r>
        </a:p>
      </dsp:txBody>
      <dsp:txXfrm>
        <a:off x="4367290" y="1588802"/>
        <a:ext cx="1771875" cy="2787934"/>
      </dsp:txXfrm>
    </dsp:sp>
    <dsp:sp modelId="{5D1714D8-51BC-4927-836C-5A386C1D8F9C}">
      <dsp:nvSpPr>
        <dsp:cNvPr id="0" name=""/>
        <dsp:cNvSpPr/>
      </dsp:nvSpPr>
      <dsp:spPr>
        <a:xfrm>
          <a:off x="6936509" y="158687"/>
          <a:ext cx="797343" cy="7973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1E277-BCC4-4A1F-A490-2016B6E34115}">
      <dsp:nvSpPr>
        <dsp:cNvPr id="0" name=""/>
        <dsp:cNvSpPr/>
      </dsp:nvSpPr>
      <dsp:spPr>
        <a:xfrm>
          <a:off x="6449243" y="1588802"/>
          <a:ext cx="1771875" cy="278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ED&amp;E agrees to use interest earned on the microfinance loans to cover part or all of education oriented travel expenses to Mexico.</a:t>
          </a:r>
        </a:p>
      </dsp:txBody>
      <dsp:txXfrm>
        <a:off x="6449243" y="1588802"/>
        <a:ext cx="1771875" cy="27879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25432-4F13-0645-8B23-C220DDE8B401}">
      <dsp:nvSpPr>
        <dsp:cNvPr id="0" name=""/>
        <dsp:cNvSpPr/>
      </dsp:nvSpPr>
      <dsp:spPr>
        <a:xfrm>
          <a:off x="0" y="411891"/>
          <a:ext cx="4828172" cy="48281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58FE5-60ED-0C41-B124-EC033E6DDBB7}">
      <dsp:nvSpPr>
        <dsp:cNvPr id="0" name=""/>
        <dsp:cNvSpPr/>
      </dsp:nvSpPr>
      <dsp:spPr>
        <a:xfrm>
          <a:off x="313831" y="725722"/>
          <a:ext cx="1931268" cy="19312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</a:t>
          </a:r>
          <a:r>
            <a:rPr lang="en-US" sz="1400" kern="1200" dirty="0" err="1"/>
            <a:t>individualArizona</a:t>
          </a:r>
          <a:r>
            <a:rPr lang="en-US" sz="1400" kern="1200" dirty="0"/>
            <a:t> Rotary Club Foundations need to manage either funding or reporting</a:t>
          </a:r>
        </a:p>
      </dsp:txBody>
      <dsp:txXfrm>
        <a:off x="408108" y="819999"/>
        <a:ext cx="1742714" cy="1742714"/>
      </dsp:txXfrm>
    </dsp:sp>
    <dsp:sp modelId="{D781DEED-7DA9-1A4B-B1CC-EABF147A8C9E}">
      <dsp:nvSpPr>
        <dsp:cNvPr id="0" name=""/>
        <dsp:cNvSpPr/>
      </dsp:nvSpPr>
      <dsp:spPr>
        <a:xfrm>
          <a:off x="2583072" y="725722"/>
          <a:ext cx="1931268" cy="1931268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Some or all educational travel to Mexico can be reimbursed</a:t>
          </a:r>
        </a:p>
      </dsp:txBody>
      <dsp:txXfrm>
        <a:off x="2677349" y="819999"/>
        <a:ext cx="1742714" cy="1742714"/>
      </dsp:txXfrm>
    </dsp:sp>
    <dsp:sp modelId="{D6067977-96FC-5E47-B05F-326DF5393945}">
      <dsp:nvSpPr>
        <dsp:cNvPr id="0" name=""/>
        <dsp:cNvSpPr/>
      </dsp:nvSpPr>
      <dsp:spPr>
        <a:xfrm>
          <a:off x="313831" y="2994963"/>
          <a:ext cx="1931268" cy="1931268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Contributions from Arizona Rotarians and Clubs will benefit from interest payments </a:t>
          </a:r>
        </a:p>
      </dsp:txBody>
      <dsp:txXfrm>
        <a:off x="408108" y="3089240"/>
        <a:ext cx="1742714" cy="1742714"/>
      </dsp:txXfrm>
    </dsp:sp>
    <dsp:sp modelId="{8BB29837-5AE1-D641-9D7B-66815A0718DE}">
      <dsp:nvSpPr>
        <dsp:cNvPr id="0" name=""/>
        <dsp:cNvSpPr/>
      </dsp:nvSpPr>
      <dsp:spPr>
        <a:xfrm>
          <a:off x="2583072" y="2994963"/>
          <a:ext cx="1931268" cy="1931268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ED&amp;E will redirect funds, on a best efforts basis, if the Arizona Rotary donors no longer wish to be involved in the Mexico program</a:t>
          </a:r>
        </a:p>
      </dsp:txBody>
      <dsp:txXfrm>
        <a:off x="2677349" y="3089240"/>
        <a:ext cx="1742714" cy="1742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8EF8-944D-2340-E4DB-DB61EF5BE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4A769-04AE-895C-B938-DDB1B8552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06477-DAFB-9B2B-4D4A-08BD8624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B9B7A-E081-ECEC-412A-8E97EB78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02812-2CEB-CF6B-9681-9A80DC6A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1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3952-CF0C-A957-A429-4844D385B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F5E89-24F2-3452-B99A-799453749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FE6EA-49FA-2121-D1FA-28F605FDA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B6C97-BBE5-2454-BD0E-647BCB639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950D2-9A5F-E8E2-4A07-0B5920B9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2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B96B6-9841-1445-FAB8-E13527482B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B9279-E90C-13D4-2E65-6354D89EA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45557-84E4-F2E8-17D1-9A359FC5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71090-00EC-1C74-773D-5075513A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F215F-8E5F-AC92-A522-C356C939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1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0EC1-2F21-1935-8397-18C4833B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53F0-8A8D-51AA-C36A-04F1B463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8C994-AEAE-63FD-44CA-27D813E2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797E1-BA26-4E27-2F78-14BB3D58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B4E98-2CAC-0BC0-7A67-E110A27F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5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88C4-F0F9-4FDF-7567-A32A1E4B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F7291-2CD7-9777-8AD9-085E0CF81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6F3F4-0507-5D79-5EDE-21EA8F10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EA856-C935-678A-C6E3-6D0864C7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834A-0D30-1494-6E60-4138534C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0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4B77-F00A-B0B1-F47A-902FAD8C1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AF7BB-806E-231E-B459-39BCB3000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14B91-8649-E1B5-BDC7-9A4C18BBC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FC496-00A2-CDF7-4D1D-F1E0B040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814CC-176C-5085-6F0C-DCB3A532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291E8-D385-CDB1-643F-219105E6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5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4244B-2BEF-DE8B-5432-06884F7ED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DC527-026D-C5E7-F8BC-796240014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882AF-3E18-0808-97B7-8A25505AD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D91E8-39D5-8DD3-8057-CEC8AEE7F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DEAE92-5CE9-6E32-650E-5C373E880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D90F23-F40A-2E48-0C8A-0891121D4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17BD6-157B-29B0-6A58-64B39A3EE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F1304-F353-2471-36AD-0167A275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7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1FAA-2D60-122B-A0FD-C0527992F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8BE51-AC3B-AEAA-CD5E-692FD2E7F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FEF59-D30D-DA42-9042-609DD95F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13988-E90A-D240-FF2C-F4D9CA8D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34EF81-723F-2812-5544-CA2279FFD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18153-5B2D-C268-E54A-2C6D93E6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BDE27-D284-5914-2EC8-BB42BAD6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1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F5AE-7BD2-DD01-7810-917296FF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6B91-B7E9-963C-9D10-1069F66E4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7DB2F-3C3C-FD65-24EA-A4FF93D86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A7045-2C19-E74D-6491-1084FD0A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91A43-4CEE-6E1F-60E7-B2DF2757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44D52-41BD-116C-1547-6F5A9789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7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88F87-1807-177B-0077-FFA462470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F9230-F0EE-9F5B-61CA-E2E49097A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35B0B-196B-5281-B62C-C4600AA01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62A4C-EE5A-C815-7971-79F86DD2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9EF95-D7F6-F71F-9F98-77D42B8E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5FEDF-F510-F0F5-9B48-9C22177C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43BB0-65F4-B241-9CB0-1CFC3F98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51CA0-1BB1-CCF8-63C2-AB775566E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1EA4-8423-D503-CB47-96C3C18C9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36D10-7669-E545-9F79-2B810F779EE2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BB35F-6CD5-6408-5048-4C1EDB801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9CBEF-AACE-4FAF-5A67-B671FDA59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270375-F9BF-1F42-9F50-C3B3828D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6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6F5280-6D28-EF02-2E56-C516D4706E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4170" b="6042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C5FCFF-44F5-FDE4-9079-9BAF302B7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985923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Microfinance Investment for Arizona Rotary Clubs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718A4-62E3-793F-8BDC-8CC3ABE7C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2040"/>
            <a:ext cx="10515600" cy="1384310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  <a:p>
            <a:r>
              <a:rPr lang="en-US">
                <a:solidFill>
                  <a:srgbClr val="FFFFFF"/>
                </a:solidFill>
              </a:rPr>
              <a:t>13 August 2024</a:t>
            </a:r>
          </a:p>
        </p:txBody>
      </p:sp>
    </p:spTree>
    <p:extLst>
      <p:ext uri="{BB962C8B-B14F-4D97-AF65-F5344CB8AC3E}">
        <p14:creationId xmlns:p14="http://schemas.microsoft.com/office/powerpoint/2010/main" val="5357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A544A-7CDA-0CCC-DF54-90747870C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Six Month Decisions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B69C7-4932-81BA-63C5-08FE89FA1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59535"/>
            <a:ext cx="5257799" cy="488935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At the end of each six months: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Each loan tranche will mature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Absent any other instructions, ED&amp;E will reinvest all principal and interest (minus educational travel expenses it has paid, and administrative charges described below)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Arizona Rotary may request that its contributions be redirected to another qualified 501c3 charity.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0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1B844B-A7D0-796B-94D8-04FF613A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If Arizona Rotary Wants to Redirect Funds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9221A-CB0F-D525-EF8A-1555EC3A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400" dirty="0"/>
              <a:t>If Arizona Rotary Clubs make a request, ED&amp;E will, on a best efforts basis, redirect money from </a:t>
            </a:r>
            <a:r>
              <a:rPr lang="en-US" sz="2400" dirty="0" err="1"/>
              <a:t>FinReg</a:t>
            </a:r>
            <a:r>
              <a:rPr lang="en-US" sz="2400" dirty="0"/>
              <a:t> to another place.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Because these are charitable dollars, ED&amp;E cannot return the funds to the donors.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requested, ED&amp;E will attempt to redirect funds to another 501c3 charity.  This is not guaranteed.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17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7783684-A79F-00ED-8CDC-60F7A9F9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Advantages Over Current Arrangement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666888-9E27-0FE3-EE4C-4B7661BC5B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437792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36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5A82A-FEE9-2497-63E1-C825E2FD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Other Disclosures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1FE9D-5C3C-8284-D319-7EF53B716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ED&amp;E will take the first 1% of each interest payment to cover its own costs of administering the project.  It will not receive any fees other than the 1% described above.  This charge is less than the 5% administrative fee charged by the Rotary Foundation on its global grants.</a:t>
            </a:r>
          </a:p>
        </p:txBody>
      </p:sp>
    </p:spTree>
    <p:extLst>
      <p:ext uri="{BB962C8B-B14F-4D97-AF65-F5344CB8AC3E}">
        <p14:creationId xmlns:p14="http://schemas.microsoft.com/office/powerpoint/2010/main" val="3184465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D500CB-AE83-215B-09D6-A625ABCD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Additional Information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38D59-662F-A829-8ABB-6AE65BA41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Economic Development and Empowerment Foundation</a:t>
            </a:r>
          </a:p>
          <a:p>
            <a:pPr marL="0" indent="0">
              <a:buNone/>
            </a:pPr>
            <a:r>
              <a:rPr lang="en-US" dirty="0"/>
              <a:t>15 Eighth Street North #102</a:t>
            </a:r>
          </a:p>
          <a:p>
            <a:pPr marL="0" indent="0">
              <a:buNone/>
            </a:pPr>
            <a:r>
              <a:rPr lang="en-US" dirty="0"/>
              <a:t>Saint Petersburg, Florida 33701</a:t>
            </a:r>
          </a:p>
          <a:p>
            <a:pPr marL="0" indent="0">
              <a:buNone/>
            </a:pPr>
            <a:r>
              <a:rPr lang="en-US" dirty="0"/>
              <a:t>727-481-0996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Tax ID: 36-2944336 (recognized by IRS as a 501c3 charity)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Website: </a:t>
            </a:r>
            <a:r>
              <a:rPr lang="en-US" dirty="0" err="1"/>
              <a:t>empowermentfdn.org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04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28CA29-2483-07B8-9191-04584BDF4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Additional Information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AD9CA-82CD-D7F8-63F6-EEACDB86F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Carl W. Treleaven PDG (ED&amp;E Treasurer/Director)</a:t>
            </a:r>
          </a:p>
          <a:p>
            <a:pPr marL="0" indent="0">
              <a:buNone/>
            </a:pPr>
            <a:r>
              <a:rPr lang="en-US" dirty="0"/>
              <a:t>Rotary Club of St. Petersburg, FL</a:t>
            </a:r>
          </a:p>
          <a:p>
            <a:pPr marL="0" indent="0">
              <a:buNone/>
            </a:pPr>
            <a:r>
              <a:rPr lang="en-US" dirty="0"/>
              <a:t>727-421-5803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Philip D. </a:t>
            </a:r>
            <a:r>
              <a:rPr lang="en-US" dirty="0" err="1"/>
              <a:t>Eiker</a:t>
            </a:r>
            <a:r>
              <a:rPr lang="en-US" dirty="0"/>
              <a:t> Esq (ED&amp;E Secretary/Director)</a:t>
            </a:r>
          </a:p>
          <a:p>
            <a:pPr marL="0" indent="0">
              <a:buNone/>
            </a:pPr>
            <a:r>
              <a:rPr lang="en-US" dirty="0"/>
              <a:t>Rotary Club of Patagonia, AZ</a:t>
            </a:r>
          </a:p>
          <a:p>
            <a:pPr marL="0" indent="0">
              <a:buNone/>
            </a:pPr>
            <a:r>
              <a:rPr lang="en-US" dirty="0"/>
              <a:t>520-730-6034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76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2A7D8E-0282-3DEE-B6B9-998C177A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2E33-1A7A-15E5-596C-BF8D6443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422" y="1609355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tx2"/>
                </a:solidFill>
              </a:rPr>
              <a:t>Thank You!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3D7203C7-A3D6-F491-50E0-041F87E56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97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D1C5B5-4227-2E62-8338-595C98529C2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2132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8F3F72-E817-BA1D-BA1B-9ED332AB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Goal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D67825-39F3-127C-A5D5-A7CBE2D45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8492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4208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5679F1-6F8E-28D9-F818-8F30EDA4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Challenge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6CB8C-78F0-F42C-F55B-F45736E0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Investing in Mexico offers numerous challenges:</a:t>
            </a:r>
          </a:p>
          <a:p>
            <a:pPr marL="0" indent="0">
              <a:buNone/>
            </a:pPr>
            <a:endParaRPr lang="en-US" sz="2400" dirty="0"/>
          </a:p>
          <a:p>
            <a:pPr marL="971550" lvl="1" indent="-514350">
              <a:buAutoNum type="arabicParenR"/>
            </a:pPr>
            <a:r>
              <a:rPr lang="en-US" dirty="0"/>
              <a:t>Rotary Foundation global grants involve a whole set of issues</a:t>
            </a:r>
          </a:p>
          <a:p>
            <a:pPr marL="971550" lvl="1" indent="-514350">
              <a:buAutoNum type="arabicParenR"/>
            </a:pPr>
            <a:endParaRPr lang="en-US" dirty="0"/>
          </a:p>
          <a:p>
            <a:pPr marL="971550" lvl="1" indent="-514350">
              <a:buAutoNum type="arabicParenR"/>
            </a:pPr>
            <a:r>
              <a:rPr lang="en-US" dirty="0"/>
              <a:t>Problems with transferring funds</a:t>
            </a:r>
          </a:p>
          <a:p>
            <a:pPr marL="971550" lvl="1" indent="-514350">
              <a:buAutoNum type="arabicParenR"/>
            </a:pPr>
            <a:endParaRPr lang="en-US" dirty="0"/>
          </a:p>
          <a:p>
            <a:pPr marL="971550" lvl="1" indent="-514350">
              <a:buAutoNum type="arabicParenR"/>
            </a:pPr>
            <a:r>
              <a:rPr lang="en-US" dirty="0"/>
              <a:t>Reporting and regulatory issues</a:t>
            </a:r>
          </a:p>
          <a:p>
            <a:pPr marL="971550" lvl="1" indent="-514350">
              <a:buAutoNum type="arabicParenR"/>
            </a:pPr>
            <a:endParaRPr lang="en-US" dirty="0"/>
          </a:p>
          <a:p>
            <a:pPr marL="971550" lvl="1" indent="-514350">
              <a:buAutoNum type="arabicParenR"/>
            </a:pPr>
            <a:r>
              <a:rPr lang="en-US" dirty="0"/>
              <a:t>Coordinating efforts amongst different clubs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514350" indent="-514350">
              <a:buAutoNum type="arabicParenR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613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7DE850-C313-69B3-DF97-BF5BDAF5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Proposed Solution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15734-5EF4-6442-EA54-D27540D04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Work with the Economic Development and Empowerment Foundation (ED&amp;E)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5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5A13-0FB3-C5CF-1173-CF86D3FD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ED&amp;E?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AB93B0-5073-E7CD-B79B-C2FF97C88F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964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91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6EB19-A4C1-F4FA-9AFC-36912CE6A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How This Will Work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CB80A9-C25D-CC45-A15C-EB5C32CAD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52727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8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061036-4337-CAC5-6971-9A3C05AA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/>
              <a:t>FinReg Loans the Money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6813F33F-189F-4E1F-6CFA-072BC5BF8D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126972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59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7A4D5-F287-6008-5F10-E079B1B7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/>
              <a:t>Travel to Mexico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9BD508-DE1F-EC15-9110-F4F0901D43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64442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23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446D50-0D95-2160-C575-763E1D65E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en-US" dirty="0"/>
              <a:t>ED&amp;E Reporting to Arizona Rotary</a:t>
            </a:r>
            <a:endParaRPr lang="en-US"/>
          </a:p>
        </p:txBody>
      </p:sp>
      <p:pic>
        <p:nvPicPr>
          <p:cNvPr id="5" name="Picture 4" descr="Calculator, pen, compass, money and a paper with graphs printed on it">
            <a:extLst>
              <a:ext uri="{FF2B5EF4-FFF2-40B4-BE49-F238E27FC236}">
                <a16:creationId xmlns:a16="http://schemas.microsoft.com/office/drawing/2014/main" id="{6D54EAA8-3317-EDF2-3B4C-CC66648C41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618" r="31395" b="-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CBC5A-2B72-180F-79D4-7CDD93CD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2201958"/>
            <a:ext cx="6781800" cy="390073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000" dirty="0"/>
              <a:t>ED&amp;E will prepare quarterly reports for each bank account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Reports will show: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Repayment rates</a:t>
            </a:r>
          </a:p>
          <a:p>
            <a:pPr marL="0" indent="0">
              <a:buNone/>
            </a:pPr>
            <a:r>
              <a:rPr lang="en-US" sz="2000" dirty="0"/>
              <a:t>	Interest income used to offset educational travel expenses</a:t>
            </a:r>
          </a:p>
          <a:p>
            <a:pPr marL="0" indent="0">
              <a:buNone/>
            </a:pPr>
            <a:r>
              <a:rPr lang="en-US" sz="2000" dirty="0"/>
              <a:t>	Beginning and ending account balances for the fund</a:t>
            </a:r>
          </a:p>
          <a:p>
            <a:pPr marL="0" indent="0">
              <a:buNone/>
            </a:pPr>
            <a:r>
              <a:rPr lang="en-US" sz="2000" dirty="0"/>
              <a:t>	Allocation of the fund (based upon amounts put into the fund by various individuals and Rotary Clubs)</a:t>
            </a:r>
          </a:p>
        </p:txBody>
      </p:sp>
    </p:spTree>
    <p:extLst>
      <p:ext uri="{BB962C8B-B14F-4D97-AF65-F5344CB8AC3E}">
        <p14:creationId xmlns:p14="http://schemas.microsoft.com/office/powerpoint/2010/main" val="395984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744</Words>
  <Application>Microsoft Macintosh PowerPoint</Application>
  <PresentationFormat>Widescreen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Office Theme</vt:lpstr>
      <vt:lpstr>Microfinance Investment for Arizona Rotary Clubs</vt:lpstr>
      <vt:lpstr>The Goal</vt:lpstr>
      <vt:lpstr>The Challenge</vt:lpstr>
      <vt:lpstr>Proposed Solution</vt:lpstr>
      <vt:lpstr>What Is ED&amp;E?</vt:lpstr>
      <vt:lpstr>How This Will Work</vt:lpstr>
      <vt:lpstr>FinReg Loans the Money</vt:lpstr>
      <vt:lpstr>Travel to Mexico</vt:lpstr>
      <vt:lpstr>ED&amp;E Reporting to Arizona Rotary</vt:lpstr>
      <vt:lpstr>Six Month Decisions</vt:lpstr>
      <vt:lpstr>If Arizona Rotary Wants to Redirect Funds</vt:lpstr>
      <vt:lpstr>Advantages Over Current Arrangement</vt:lpstr>
      <vt:lpstr>Other Disclosures</vt:lpstr>
      <vt:lpstr>Additional Information</vt:lpstr>
      <vt:lpstr>Additional Information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 Treleaven</dc:creator>
  <cp:lastModifiedBy>Carl Treleaven</cp:lastModifiedBy>
  <cp:revision>48</cp:revision>
  <dcterms:created xsi:type="dcterms:W3CDTF">2024-08-13T19:14:46Z</dcterms:created>
  <dcterms:modified xsi:type="dcterms:W3CDTF">2024-08-19T18:46:07Z</dcterms:modified>
</cp:coreProperties>
</file>